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556500" cy="10693400"/>
  <p:notesSz cx="6858000" cy="9144000"/>
  <p:embeddedFontLst>
    <p:embeddedFont>
      <p:font typeface="Calibri" panose="020F0502020204030204" pitchFamily="34" charset="0"/>
      <p:regular r:id="rId4"/>
      <p:bold r:id="rId5"/>
      <p:italic r:id="rId6"/>
      <p:boldItalic r:id="rId7"/>
    </p:embeddedFont>
    <p:embeddedFont>
      <p:font typeface="Source Sans Pro" panose="020B0503030403020204" pitchFamily="34" charset="0"/>
      <p:regular r:id="rId8"/>
      <p:bold r:id="rId9"/>
      <p:italic r:id="rId10"/>
      <p:boldItalic r:id="rId11"/>
    </p:embeddedFont>
    <p:embeddedFont>
      <p:font typeface="Source Sans Pro Bold" panose="020B0703030403020204" pitchFamily="34" charset="0"/>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45" autoAdjust="0"/>
    <p:restoredTop sz="94558" autoAdjust="0"/>
  </p:normalViewPr>
  <p:slideViewPr>
    <p:cSldViewPr>
      <p:cViewPr varScale="1">
        <p:scale>
          <a:sx n="39" d="100"/>
          <a:sy n="39" d="100"/>
        </p:scale>
        <p:origin x="199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din.ac/3EJB4dL" TargetMode="External"/><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2F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33991" y="5488553"/>
            <a:ext cx="240382" cy="240373"/>
            <a:chOff x="0" y="0"/>
            <a:chExt cx="240386" cy="240373"/>
          </a:xfrm>
        </p:grpSpPr>
        <p:sp>
          <p:nvSpPr>
            <p:cNvPr id="3" name="Freeform 3"/>
            <p:cNvSpPr/>
            <p:nvPr/>
          </p:nvSpPr>
          <p:spPr>
            <a:xfrm>
              <a:off x="0" y="0"/>
              <a:ext cx="240284" cy="240411"/>
            </a:xfrm>
            <a:custGeom>
              <a:avLst/>
              <a:gdLst/>
              <a:ahLst/>
              <a:cxnLst/>
              <a:rect l="l" t="t" r="r" b="b"/>
              <a:pathLst>
                <a:path w="240284" h="240411">
                  <a:moveTo>
                    <a:pt x="120142" y="240411"/>
                  </a:moveTo>
                  <a:cubicBezTo>
                    <a:pt x="186563" y="240411"/>
                    <a:pt x="240284" y="186563"/>
                    <a:pt x="240284" y="120269"/>
                  </a:cubicBezTo>
                  <a:cubicBezTo>
                    <a:pt x="240284" y="53975"/>
                    <a:pt x="186563" y="0"/>
                    <a:pt x="120142" y="0"/>
                  </a:cubicBezTo>
                  <a:cubicBezTo>
                    <a:pt x="53721" y="0"/>
                    <a:pt x="0" y="53848"/>
                    <a:pt x="0" y="120142"/>
                  </a:cubicBezTo>
                  <a:cubicBezTo>
                    <a:pt x="0" y="186436"/>
                    <a:pt x="53848" y="240284"/>
                    <a:pt x="120142" y="240284"/>
                  </a:cubicBezTo>
                </a:path>
              </a:pathLst>
            </a:custGeom>
            <a:solidFill>
              <a:srgbClr val="004D6D"/>
            </a:solidFill>
          </p:spPr>
          <p:txBody>
            <a:bodyPr/>
            <a:lstStyle/>
            <a:p>
              <a:endParaRPr lang="en-US"/>
            </a:p>
          </p:txBody>
        </p:sp>
      </p:grpSp>
      <p:grpSp>
        <p:nvGrpSpPr>
          <p:cNvPr id="4" name="Group 4"/>
          <p:cNvGrpSpPr>
            <a:grpSpLocks noChangeAspect="1"/>
          </p:cNvGrpSpPr>
          <p:nvPr/>
        </p:nvGrpSpPr>
        <p:grpSpPr>
          <a:xfrm>
            <a:off x="215998" y="5304111"/>
            <a:ext cx="7128005" cy="3172"/>
            <a:chOff x="0" y="0"/>
            <a:chExt cx="7128002" cy="3175"/>
          </a:xfrm>
        </p:grpSpPr>
        <p:sp>
          <p:nvSpPr>
            <p:cNvPr id="5" name="Freeform 5"/>
            <p:cNvSpPr/>
            <p:nvPr/>
          </p:nvSpPr>
          <p:spPr>
            <a:xfrm>
              <a:off x="0" y="0"/>
              <a:ext cx="7128002" cy="3175"/>
            </a:xfrm>
            <a:custGeom>
              <a:avLst/>
              <a:gdLst/>
              <a:ahLst/>
              <a:cxnLst/>
              <a:rect l="l" t="t" r="r" b="b"/>
              <a:pathLst>
                <a:path w="7128002" h="3175">
                  <a:moveTo>
                    <a:pt x="7128002" y="3175"/>
                  </a:moveTo>
                  <a:lnTo>
                    <a:pt x="0" y="3175"/>
                  </a:lnTo>
                  <a:lnTo>
                    <a:pt x="0" y="0"/>
                  </a:lnTo>
                  <a:lnTo>
                    <a:pt x="7128002" y="0"/>
                  </a:lnTo>
                  <a:close/>
                </a:path>
              </a:pathLst>
            </a:custGeom>
            <a:solidFill>
              <a:srgbClr val="004D6D"/>
            </a:solidFill>
          </p:spPr>
          <p:txBody>
            <a:bodyPr/>
            <a:lstStyle/>
            <a:p>
              <a:endParaRPr lang="en-US"/>
            </a:p>
          </p:txBody>
        </p:sp>
      </p:grpSp>
      <p:grpSp>
        <p:nvGrpSpPr>
          <p:cNvPr id="6" name="Group 6"/>
          <p:cNvGrpSpPr>
            <a:grpSpLocks noChangeAspect="1"/>
          </p:cNvGrpSpPr>
          <p:nvPr/>
        </p:nvGrpSpPr>
        <p:grpSpPr>
          <a:xfrm>
            <a:off x="152505" y="2348836"/>
            <a:ext cx="7255002" cy="761971"/>
            <a:chOff x="0" y="0"/>
            <a:chExt cx="7255002" cy="761962"/>
          </a:xfrm>
        </p:grpSpPr>
        <p:sp>
          <p:nvSpPr>
            <p:cNvPr id="7" name="Freeform 7"/>
            <p:cNvSpPr/>
            <p:nvPr/>
          </p:nvSpPr>
          <p:spPr>
            <a:xfrm>
              <a:off x="63500" y="63500"/>
              <a:ext cx="7128002" cy="288036"/>
            </a:xfrm>
            <a:custGeom>
              <a:avLst/>
              <a:gdLst/>
              <a:ahLst/>
              <a:cxnLst/>
              <a:rect l="l" t="t" r="r" b="b"/>
              <a:pathLst>
                <a:path w="7128002" h="288036">
                  <a:moveTo>
                    <a:pt x="0" y="288036"/>
                  </a:moveTo>
                  <a:lnTo>
                    <a:pt x="7128002" y="288036"/>
                  </a:lnTo>
                  <a:lnTo>
                    <a:pt x="7128002" y="0"/>
                  </a:lnTo>
                  <a:lnTo>
                    <a:pt x="0" y="0"/>
                  </a:lnTo>
                  <a:close/>
                </a:path>
              </a:pathLst>
            </a:custGeom>
            <a:solidFill>
              <a:srgbClr val="004D6D"/>
            </a:solidFill>
          </p:spPr>
          <p:txBody>
            <a:bodyPr/>
            <a:lstStyle/>
            <a:p>
              <a:endParaRPr lang="en-US"/>
            </a:p>
          </p:txBody>
        </p:sp>
        <p:sp>
          <p:nvSpPr>
            <p:cNvPr id="8" name="Freeform 8"/>
            <p:cNvSpPr/>
            <p:nvPr/>
          </p:nvSpPr>
          <p:spPr>
            <a:xfrm>
              <a:off x="75184" y="458216"/>
              <a:ext cx="240284" cy="240284"/>
            </a:xfrm>
            <a:custGeom>
              <a:avLst/>
              <a:gdLst/>
              <a:ahLst/>
              <a:cxnLst/>
              <a:rect l="l" t="t" r="r" b="b"/>
              <a:pathLst>
                <a:path w="240284" h="240284">
                  <a:moveTo>
                    <a:pt x="120142" y="240284"/>
                  </a:moveTo>
                  <a:cubicBezTo>
                    <a:pt x="186563" y="240284"/>
                    <a:pt x="240284" y="186436"/>
                    <a:pt x="240284" y="120142"/>
                  </a:cubicBezTo>
                  <a:cubicBezTo>
                    <a:pt x="240284" y="53848"/>
                    <a:pt x="186436" y="0"/>
                    <a:pt x="120142" y="0"/>
                  </a:cubicBezTo>
                  <a:cubicBezTo>
                    <a:pt x="53848" y="0"/>
                    <a:pt x="0" y="53848"/>
                    <a:pt x="0" y="120142"/>
                  </a:cubicBezTo>
                  <a:cubicBezTo>
                    <a:pt x="0" y="186436"/>
                    <a:pt x="53721" y="240284"/>
                    <a:pt x="120142" y="240284"/>
                  </a:cubicBezTo>
                </a:path>
              </a:pathLst>
            </a:custGeom>
            <a:solidFill>
              <a:srgbClr val="004D6D"/>
            </a:solidFill>
          </p:spPr>
          <p:txBody>
            <a:bodyPr/>
            <a:lstStyle/>
            <a:p>
              <a:endParaRPr lang="en-US"/>
            </a:p>
          </p:txBody>
        </p:sp>
      </p:grpSp>
      <p:grpSp>
        <p:nvGrpSpPr>
          <p:cNvPr id="9" name="Group 9"/>
          <p:cNvGrpSpPr>
            <a:grpSpLocks noChangeAspect="1"/>
          </p:cNvGrpSpPr>
          <p:nvPr/>
        </p:nvGrpSpPr>
        <p:grpSpPr>
          <a:xfrm>
            <a:off x="4485199" y="1075896"/>
            <a:ext cx="2922299" cy="1206998"/>
            <a:chOff x="0" y="0"/>
            <a:chExt cx="2922295" cy="1206995"/>
          </a:xfrm>
        </p:grpSpPr>
        <p:sp>
          <p:nvSpPr>
            <p:cNvPr id="10" name="Freeform 10"/>
            <p:cNvSpPr/>
            <p:nvPr/>
          </p:nvSpPr>
          <p:spPr>
            <a:xfrm>
              <a:off x="167640" y="167005"/>
              <a:ext cx="151257" cy="151257"/>
            </a:xfrm>
            <a:custGeom>
              <a:avLst/>
              <a:gdLst/>
              <a:ahLst/>
              <a:cxnLst/>
              <a:rect l="l" t="t" r="r" b="b"/>
              <a:pathLst>
                <a:path w="151257" h="151257">
                  <a:moveTo>
                    <a:pt x="75692" y="43180"/>
                  </a:moveTo>
                  <a:cubicBezTo>
                    <a:pt x="74041" y="43180"/>
                    <a:pt x="72644" y="43688"/>
                    <a:pt x="71501" y="44831"/>
                  </a:cubicBezTo>
                  <a:cubicBezTo>
                    <a:pt x="70358" y="45974"/>
                    <a:pt x="69850" y="47371"/>
                    <a:pt x="69850" y="49022"/>
                  </a:cubicBezTo>
                  <a:cubicBezTo>
                    <a:pt x="69850" y="50673"/>
                    <a:pt x="70358" y="51943"/>
                    <a:pt x="71501" y="53086"/>
                  </a:cubicBezTo>
                  <a:cubicBezTo>
                    <a:pt x="72644" y="54229"/>
                    <a:pt x="73914" y="54737"/>
                    <a:pt x="75565" y="54737"/>
                  </a:cubicBezTo>
                  <a:cubicBezTo>
                    <a:pt x="77216" y="54737"/>
                    <a:pt x="78613" y="54229"/>
                    <a:pt x="79629" y="53086"/>
                  </a:cubicBezTo>
                  <a:cubicBezTo>
                    <a:pt x="80645" y="51943"/>
                    <a:pt x="81280" y="50673"/>
                    <a:pt x="81280" y="49022"/>
                  </a:cubicBezTo>
                  <a:cubicBezTo>
                    <a:pt x="81280" y="47371"/>
                    <a:pt x="80772" y="45974"/>
                    <a:pt x="79629" y="44831"/>
                  </a:cubicBezTo>
                  <a:cubicBezTo>
                    <a:pt x="78486" y="43688"/>
                    <a:pt x="77089" y="43180"/>
                    <a:pt x="75565" y="43180"/>
                  </a:cubicBezTo>
                  <a:close/>
                  <a:moveTo>
                    <a:pt x="75946" y="67691"/>
                  </a:moveTo>
                  <a:cubicBezTo>
                    <a:pt x="74549" y="67691"/>
                    <a:pt x="73279" y="68199"/>
                    <a:pt x="72390" y="69088"/>
                  </a:cubicBezTo>
                  <a:cubicBezTo>
                    <a:pt x="71501" y="69977"/>
                    <a:pt x="70993" y="71247"/>
                    <a:pt x="70993" y="72644"/>
                  </a:cubicBezTo>
                  <a:lnTo>
                    <a:pt x="70993" y="108458"/>
                  </a:lnTo>
                  <a:cubicBezTo>
                    <a:pt x="70993" y="109855"/>
                    <a:pt x="71501" y="111125"/>
                    <a:pt x="72390" y="112014"/>
                  </a:cubicBezTo>
                  <a:cubicBezTo>
                    <a:pt x="73279" y="112903"/>
                    <a:pt x="74549" y="113411"/>
                    <a:pt x="75946" y="113411"/>
                  </a:cubicBezTo>
                  <a:cubicBezTo>
                    <a:pt x="77343" y="113411"/>
                    <a:pt x="78613" y="112903"/>
                    <a:pt x="79502" y="112014"/>
                  </a:cubicBezTo>
                  <a:cubicBezTo>
                    <a:pt x="80391" y="111125"/>
                    <a:pt x="80899" y="109855"/>
                    <a:pt x="80899" y="108458"/>
                  </a:cubicBezTo>
                  <a:lnTo>
                    <a:pt x="80899" y="72644"/>
                  </a:lnTo>
                  <a:cubicBezTo>
                    <a:pt x="80899" y="71247"/>
                    <a:pt x="80391" y="69977"/>
                    <a:pt x="79502" y="69088"/>
                  </a:cubicBezTo>
                  <a:cubicBezTo>
                    <a:pt x="78613" y="68199"/>
                    <a:pt x="77343" y="67691"/>
                    <a:pt x="75946" y="67691"/>
                  </a:cubicBezTo>
                  <a:close/>
                  <a:moveTo>
                    <a:pt x="75692" y="10033"/>
                  </a:moveTo>
                  <a:cubicBezTo>
                    <a:pt x="93980" y="10033"/>
                    <a:pt x="109474" y="16383"/>
                    <a:pt x="122174" y="29083"/>
                  </a:cubicBezTo>
                  <a:cubicBezTo>
                    <a:pt x="134874" y="41783"/>
                    <a:pt x="141224" y="57277"/>
                    <a:pt x="141224" y="75565"/>
                  </a:cubicBezTo>
                  <a:cubicBezTo>
                    <a:pt x="141224" y="93853"/>
                    <a:pt x="134874" y="109347"/>
                    <a:pt x="122174" y="122047"/>
                  </a:cubicBezTo>
                  <a:cubicBezTo>
                    <a:pt x="109474" y="134747"/>
                    <a:pt x="93980" y="141224"/>
                    <a:pt x="75692" y="141224"/>
                  </a:cubicBezTo>
                  <a:cubicBezTo>
                    <a:pt x="57404" y="141224"/>
                    <a:pt x="41910" y="134874"/>
                    <a:pt x="29210" y="122047"/>
                  </a:cubicBezTo>
                  <a:cubicBezTo>
                    <a:pt x="16510" y="109220"/>
                    <a:pt x="10160" y="93853"/>
                    <a:pt x="10160" y="75692"/>
                  </a:cubicBezTo>
                  <a:cubicBezTo>
                    <a:pt x="10160" y="57531"/>
                    <a:pt x="16510" y="41910"/>
                    <a:pt x="29337" y="29083"/>
                  </a:cubicBezTo>
                  <a:cubicBezTo>
                    <a:pt x="42164" y="16256"/>
                    <a:pt x="57531" y="10033"/>
                    <a:pt x="75819" y="10033"/>
                  </a:cubicBezTo>
                  <a:close/>
                  <a:moveTo>
                    <a:pt x="75692" y="0"/>
                  </a:moveTo>
                  <a:cubicBezTo>
                    <a:pt x="65278" y="0"/>
                    <a:pt x="55372" y="2032"/>
                    <a:pt x="46228" y="5969"/>
                  </a:cubicBezTo>
                  <a:cubicBezTo>
                    <a:pt x="37084" y="9906"/>
                    <a:pt x="29083" y="15367"/>
                    <a:pt x="22225" y="22098"/>
                  </a:cubicBezTo>
                  <a:cubicBezTo>
                    <a:pt x="15367" y="28829"/>
                    <a:pt x="10033" y="36957"/>
                    <a:pt x="5969" y="46101"/>
                  </a:cubicBezTo>
                  <a:cubicBezTo>
                    <a:pt x="1905" y="55245"/>
                    <a:pt x="0" y="65151"/>
                    <a:pt x="0" y="75565"/>
                  </a:cubicBezTo>
                  <a:cubicBezTo>
                    <a:pt x="0" y="85979"/>
                    <a:pt x="2032" y="95885"/>
                    <a:pt x="5969" y="105029"/>
                  </a:cubicBezTo>
                  <a:cubicBezTo>
                    <a:pt x="9906" y="114173"/>
                    <a:pt x="15367" y="122174"/>
                    <a:pt x="22225" y="129032"/>
                  </a:cubicBezTo>
                  <a:cubicBezTo>
                    <a:pt x="29083" y="135890"/>
                    <a:pt x="37084" y="141224"/>
                    <a:pt x="46228" y="145288"/>
                  </a:cubicBezTo>
                  <a:cubicBezTo>
                    <a:pt x="55372" y="149352"/>
                    <a:pt x="65024" y="151130"/>
                    <a:pt x="75311" y="151257"/>
                  </a:cubicBezTo>
                  <a:lnTo>
                    <a:pt x="76073" y="151257"/>
                  </a:lnTo>
                  <a:cubicBezTo>
                    <a:pt x="86360" y="151257"/>
                    <a:pt x="96139" y="149225"/>
                    <a:pt x="105156" y="145288"/>
                  </a:cubicBezTo>
                  <a:cubicBezTo>
                    <a:pt x="114173" y="141351"/>
                    <a:pt x="122301" y="135890"/>
                    <a:pt x="129159" y="129032"/>
                  </a:cubicBezTo>
                  <a:cubicBezTo>
                    <a:pt x="136017" y="122174"/>
                    <a:pt x="141351" y="114173"/>
                    <a:pt x="145288" y="105029"/>
                  </a:cubicBezTo>
                  <a:cubicBezTo>
                    <a:pt x="149098" y="96139"/>
                    <a:pt x="151130" y="86741"/>
                    <a:pt x="151257" y="76708"/>
                  </a:cubicBezTo>
                  <a:lnTo>
                    <a:pt x="151257" y="74422"/>
                  </a:lnTo>
                  <a:lnTo>
                    <a:pt x="151257" y="74422"/>
                  </a:lnTo>
                  <a:cubicBezTo>
                    <a:pt x="151130" y="64389"/>
                    <a:pt x="149098" y="54991"/>
                    <a:pt x="145288" y="46101"/>
                  </a:cubicBezTo>
                  <a:cubicBezTo>
                    <a:pt x="141351" y="36957"/>
                    <a:pt x="135890" y="28956"/>
                    <a:pt x="129159" y="22098"/>
                  </a:cubicBezTo>
                  <a:cubicBezTo>
                    <a:pt x="122428" y="15240"/>
                    <a:pt x="114300" y="9906"/>
                    <a:pt x="105156" y="5969"/>
                  </a:cubicBezTo>
                  <a:cubicBezTo>
                    <a:pt x="96012" y="2032"/>
                    <a:pt x="86106" y="0"/>
                    <a:pt x="75692" y="0"/>
                  </a:cubicBezTo>
                  <a:close/>
                </a:path>
              </a:pathLst>
            </a:custGeom>
            <a:solidFill>
              <a:srgbClr val="014F71"/>
            </a:solidFill>
          </p:spPr>
          <p:txBody>
            <a:bodyPr/>
            <a:lstStyle/>
            <a:p>
              <a:endParaRPr lang="en-US"/>
            </a:p>
          </p:txBody>
        </p:sp>
        <p:sp>
          <p:nvSpPr>
            <p:cNvPr id="11" name="Freeform 11"/>
            <p:cNvSpPr/>
            <p:nvPr/>
          </p:nvSpPr>
          <p:spPr>
            <a:xfrm>
              <a:off x="63500" y="63500"/>
              <a:ext cx="2795270" cy="1080008"/>
            </a:xfrm>
            <a:custGeom>
              <a:avLst/>
              <a:gdLst/>
              <a:ahLst/>
              <a:cxnLst/>
              <a:rect l="l" t="t" r="r" b="b"/>
              <a:pathLst>
                <a:path w="2795270" h="1080008">
                  <a:moveTo>
                    <a:pt x="0" y="1080008"/>
                  </a:moveTo>
                  <a:lnTo>
                    <a:pt x="2795270" y="1080008"/>
                  </a:lnTo>
                  <a:lnTo>
                    <a:pt x="2795270" y="0"/>
                  </a:lnTo>
                  <a:lnTo>
                    <a:pt x="0" y="0"/>
                  </a:lnTo>
                  <a:close/>
                </a:path>
              </a:pathLst>
            </a:custGeom>
            <a:solidFill>
              <a:srgbClr val="C9E8F3"/>
            </a:solidFill>
          </p:spPr>
          <p:txBody>
            <a:bodyPr/>
            <a:lstStyle/>
            <a:p>
              <a:endParaRPr lang="en-US"/>
            </a:p>
          </p:txBody>
        </p:sp>
      </p:grpSp>
      <p:sp>
        <p:nvSpPr>
          <p:cNvPr id="12" name="Freeform 12"/>
          <p:cNvSpPr/>
          <p:nvPr/>
        </p:nvSpPr>
        <p:spPr>
          <a:xfrm>
            <a:off x="-63503" y="-63503"/>
            <a:ext cx="7687008" cy="1099004"/>
          </a:xfrm>
          <a:custGeom>
            <a:avLst/>
            <a:gdLst/>
            <a:ahLst/>
            <a:cxnLst/>
            <a:rect l="l" t="t" r="r" b="b"/>
            <a:pathLst>
              <a:path w="7687008" h="1099004">
                <a:moveTo>
                  <a:pt x="0" y="0"/>
                </a:moveTo>
                <a:lnTo>
                  <a:pt x="7687008" y="0"/>
                </a:lnTo>
                <a:lnTo>
                  <a:pt x="7687008" y="1099004"/>
                </a:lnTo>
                <a:lnTo>
                  <a:pt x="0" y="109900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4" name="Group 14"/>
          <p:cNvGrpSpPr>
            <a:grpSpLocks noChangeAspect="1"/>
          </p:cNvGrpSpPr>
          <p:nvPr/>
        </p:nvGrpSpPr>
        <p:grpSpPr>
          <a:xfrm>
            <a:off x="247002" y="3651361"/>
            <a:ext cx="1507703" cy="1507703"/>
            <a:chOff x="0" y="0"/>
            <a:chExt cx="1507706" cy="1507706"/>
          </a:xfrm>
        </p:grpSpPr>
        <p:sp>
          <p:nvSpPr>
            <p:cNvPr id="15" name="Freeform 15"/>
            <p:cNvSpPr/>
            <p:nvPr/>
          </p:nvSpPr>
          <p:spPr>
            <a:xfrm>
              <a:off x="-29083" y="68326"/>
              <a:ext cx="782955" cy="1028192"/>
            </a:xfrm>
            <a:custGeom>
              <a:avLst/>
              <a:gdLst/>
              <a:ahLst/>
              <a:cxnLst/>
              <a:rect l="l" t="t" r="r" b="b"/>
              <a:pathLst>
                <a:path w="782955" h="1028192">
                  <a:moveTo>
                    <a:pt x="782955" y="0"/>
                  </a:moveTo>
                  <a:cubicBezTo>
                    <a:pt x="656844" y="0"/>
                    <a:pt x="549402" y="28829"/>
                    <a:pt x="440182" y="91821"/>
                  </a:cubicBezTo>
                  <a:cubicBezTo>
                    <a:pt x="112395" y="281051"/>
                    <a:pt x="0" y="700405"/>
                    <a:pt x="189357" y="1028192"/>
                  </a:cubicBezTo>
                  <a:lnTo>
                    <a:pt x="782955" y="685419"/>
                  </a:lnTo>
                  <a:lnTo>
                    <a:pt x="782955" y="0"/>
                  </a:lnTo>
                  <a:close/>
                </a:path>
              </a:pathLst>
            </a:custGeom>
            <a:solidFill>
              <a:srgbClr val="65C5E1"/>
            </a:solidFill>
          </p:spPr>
          <p:txBody>
            <a:bodyPr/>
            <a:lstStyle/>
            <a:p>
              <a:endParaRPr lang="en-US"/>
            </a:p>
          </p:txBody>
        </p:sp>
        <p:sp>
          <p:nvSpPr>
            <p:cNvPr id="16" name="Freeform 16"/>
            <p:cNvSpPr/>
            <p:nvPr/>
          </p:nvSpPr>
          <p:spPr>
            <a:xfrm>
              <a:off x="-22733" y="63500"/>
              <a:ext cx="781431" cy="1039622"/>
            </a:xfrm>
            <a:custGeom>
              <a:avLst/>
              <a:gdLst/>
              <a:ahLst/>
              <a:cxnLst/>
              <a:rect l="l" t="t" r="r" b="b"/>
              <a:pathLst>
                <a:path w="781431" h="1039622">
                  <a:moveTo>
                    <a:pt x="771906" y="9525"/>
                  </a:moveTo>
                  <a:lnTo>
                    <a:pt x="771906" y="687578"/>
                  </a:lnTo>
                  <a:lnTo>
                    <a:pt x="184785" y="1026541"/>
                  </a:lnTo>
                  <a:cubicBezTo>
                    <a:pt x="0" y="701548"/>
                    <a:pt x="112014" y="287909"/>
                    <a:pt x="436245" y="100711"/>
                  </a:cubicBezTo>
                  <a:lnTo>
                    <a:pt x="436245" y="100711"/>
                  </a:lnTo>
                  <a:lnTo>
                    <a:pt x="436245" y="100711"/>
                  </a:lnTo>
                  <a:cubicBezTo>
                    <a:pt x="543306" y="38862"/>
                    <a:pt x="648716" y="10287"/>
                    <a:pt x="771779" y="9525"/>
                  </a:cubicBezTo>
                  <a:close/>
                  <a:moveTo>
                    <a:pt x="772541" y="0"/>
                  </a:moveTo>
                  <a:cubicBezTo>
                    <a:pt x="647446" y="635"/>
                    <a:pt x="540258" y="29718"/>
                    <a:pt x="431546" y="92456"/>
                  </a:cubicBezTo>
                  <a:cubicBezTo>
                    <a:pt x="210820" y="219837"/>
                    <a:pt x="87122" y="450723"/>
                    <a:pt x="86233" y="688467"/>
                  </a:cubicBezTo>
                  <a:lnTo>
                    <a:pt x="86233" y="688467"/>
                  </a:lnTo>
                  <a:lnTo>
                    <a:pt x="86233" y="693420"/>
                  </a:lnTo>
                  <a:cubicBezTo>
                    <a:pt x="86614" y="809752"/>
                    <a:pt x="116459" y="927481"/>
                    <a:pt x="178816" y="1035431"/>
                  </a:cubicBezTo>
                  <a:lnTo>
                    <a:pt x="181229" y="1039622"/>
                  </a:lnTo>
                  <a:lnTo>
                    <a:pt x="185420" y="1037209"/>
                  </a:lnTo>
                  <a:lnTo>
                    <a:pt x="779018" y="694436"/>
                  </a:lnTo>
                  <a:lnTo>
                    <a:pt x="781431" y="693039"/>
                  </a:lnTo>
                  <a:lnTo>
                    <a:pt x="781431" y="690245"/>
                  </a:lnTo>
                  <a:lnTo>
                    <a:pt x="781431" y="4826"/>
                  </a:lnTo>
                  <a:lnTo>
                    <a:pt x="781431" y="0"/>
                  </a:lnTo>
                  <a:close/>
                </a:path>
              </a:pathLst>
            </a:custGeom>
            <a:solidFill>
              <a:srgbClr val="FFFFFF"/>
            </a:solidFill>
          </p:spPr>
          <p:txBody>
            <a:bodyPr/>
            <a:lstStyle/>
            <a:p>
              <a:endParaRPr lang="en-US"/>
            </a:p>
          </p:txBody>
        </p:sp>
        <p:sp>
          <p:nvSpPr>
            <p:cNvPr id="17" name="Freeform 17"/>
            <p:cNvSpPr/>
            <p:nvPr/>
          </p:nvSpPr>
          <p:spPr>
            <a:xfrm>
              <a:off x="160274" y="753745"/>
              <a:ext cx="1187450" cy="685673"/>
            </a:xfrm>
            <a:custGeom>
              <a:avLst/>
              <a:gdLst/>
              <a:ahLst/>
              <a:cxnLst/>
              <a:rect l="l" t="t" r="r" b="b"/>
              <a:pathLst>
                <a:path w="1187450" h="685673">
                  <a:moveTo>
                    <a:pt x="593598" y="0"/>
                  </a:moveTo>
                  <a:lnTo>
                    <a:pt x="0" y="342773"/>
                  </a:lnTo>
                  <a:cubicBezTo>
                    <a:pt x="62992" y="451993"/>
                    <a:pt x="141732" y="530606"/>
                    <a:pt x="250952" y="593725"/>
                  </a:cubicBezTo>
                  <a:cubicBezTo>
                    <a:pt x="358902" y="656082"/>
                    <a:pt x="476758" y="685673"/>
                    <a:pt x="593090" y="685673"/>
                  </a:cubicBezTo>
                  <a:cubicBezTo>
                    <a:pt x="830072" y="685673"/>
                    <a:pt x="1060450" y="562737"/>
                    <a:pt x="1187450" y="342773"/>
                  </a:cubicBezTo>
                  <a:lnTo>
                    <a:pt x="593598" y="0"/>
                  </a:lnTo>
                  <a:close/>
                </a:path>
              </a:pathLst>
            </a:custGeom>
            <a:solidFill>
              <a:srgbClr val="65C5E1"/>
            </a:solidFill>
          </p:spPr>
          <p:txBody>
            <a:bodyPr/>
            <a:lstStyle/>
            <a:p>
              <a:endParaRPr lang="en-US"/>
            </a:p>
          </p:txBody>
        </p:sp>
        <p:sp>
          <p:nvSpPr>
            <p:cNvPr id="18" name="Freeform 18"/>
            <p:cNvSpPr/>
            <p:nvPr/>
          </p:nvSpPr>
          <p:spPr>
            <a:xfrm>
              <a:off x="153670" y="748284"/>
              <a:ext cx="1200404" cy="696087"/>
            </a:xfrm>
            <a:custGeom>
              <a:avLst/>
              <a:gdLst/>
              <a:ahLst/>
              <a:cxnLst/>
              <a:rect l="l" t="t" r="r" b="b"/>
              <a:pathLst>
                <a:path w="1200404" h="696087">
                  <a:moveTo>
                    <a:pt x="600202" y="11049"/>
                  </a:moveTo>
                  <a:lnTo>
                    <a:pt x="1187323" y="350012"/>
                  </a:lnTo>
                  <a:lnTo>
                    <a:pt x="1187323" y="350012"/>
                  </a:lnTo>
                  <a:cubicBezTo>
                    <a:pt x="1060704" y="565785"/>
                    <a:pt x="833374" y="686435"/>
                    <a:pt x="599567" y="686435"/>
                  </a:cubicBezTo>
                  <a:cubicBezTo>
                    <a:pt x="484124" y="686435"/>
                    <a:pt x="367030" y="656971"/>
                    <a:pt x="259842" y="595122"/>
                  </a:cubicBezTo>
                  <a:cubicBezTo>
                    <a:pt x="152781" y="533273"/>
                    <a:pt x="75311" y="456438"/>
                    <a:pt x="13081" y="350012"/>
                  </a:cubicBezTo>
                  <a:lnTo>
                    <a:pt x="13081" y="350012"/>
                  </a:lnTo>
                  <a:lnTo>
                    <a:pt x="600202" y="11049"/>
                  </a:lnTo>
                  <a:close/>
                  <a:moveTo>
                    <a:pt x="600202" y="0"/>
                  </a:moveTo>
                  <a:lnTo>
                    <a:pt x="597789" y="1397"/>
                  </a:lnTo>
                  <a:lnTo>
                    <a:pt x="4191" y="344170"/>
                  </a:lnTo>
                  <a:lnTo>
                    <a:pt x="0" y="346583"/>
                  </a:lnTo>
                  <a:lnTo>
                    <a:pt x="2413" y="350774"/>
                  </a:lnTo>
                  <a:cubicBezTo>
                    <a:pt x="65913" y="460629"/>
                    <a:pt x="145161" y="540004"/>
                    <a:pt x="255016" y="603504"/>
                  </a:cubicBezTo>
                  <a:lnTo>
                    <a:pt x="255016" y="603504"/>
                  </a:lnTo>
                  <a:lnTo>
                    <a:pt x="255016" y="603504"/>
                  </a:lnTo>
                  <a:cubicBezTo>
                    <a:pt x="363728" y="666242"/>
                    <a:pt x="482346" y="696087"/>
                    <a:pt x="599567" y="696087"/>
                  </a:cubicBezTo>
                  <a:cubicBezTo>
                    <a:pt x="838073" y="696087"/>
                    <a:pt x="1070229" y="572262"/>
                    <a:pt x="1197991" y="350774"/>
                  </a:cubicBezTo>
                  <a:lnTo>
                    <a:pt x="1200404" y="346583"/>
                  </a:lnTo>
                  <a:lnTo>
                    <a:pt x="1196213" y="344170"/>
                  </a:lnTo>
                  <a:lnTo>
                    <a:pt x="602615" y="1397"/>
                  </a:lnTo>
                  <a:lnTo>
                    <a:pt x="600202" y="0"/>
                  </a:lnTo>
                  <a:close/>
                </a:path>
              </a:pathLst>
            </a:custGeom>
            <a:solidFill>
              <a:srgbClr val="FFFFFF"/>
            </a:solidFill>
          </p:spPr>
          <p:txBody>
            <a:bodyPr/>
            <a:lstStyle/>
            <a:p>
              <a:endParaRPr lang="en-US"/>
            </a:p>
          </p:txBody>
        </p:sp>
        <p:sp>
          <p:nvSpPr>
            <p:cNvPr id="19" name="Freeform 19"/>
            <p:cNvSpPr/>
            <p:nvPr/>
          </p:nvSpPr>
          <p:spPr>
            <a:xfrm>
              <a:off x="753872" y="68326"/>
              <a:ext cx="685546" cy="1028319"/>
            </a:xfrm>
            <a:custGeom>
              <a:avLst/>
              <a:gdLst/>
              <a:ahLst/>
              <a:cxnLst/>
              <a:rect l="l" t="t" r="r" b="b"/>
              <a:pathLst>
                <a:path w="685546" h="1028319">
                  <a:moveTo>
                    <a:pt x="0" y="685419"/>
                  </a:moveTo>
                  <a:lnTo>
                    <a:pt x="0" y="0"/>
                  </a:lnTo>
                  <a:cubicBezTo>
                    <a:pt x="378587" y="0"/>
                    <a:pt x="685546" y="306959"/>
                    <a:pt x="685546" y="685546"/>
                  </a:cubicBezTo>
                  <a:cubicBezTo>
                    <a:pt x="685546" y="811657"/>
                    <a:pt x="656717" y="919099"/>
                    <a:pt x="593725" y="1028319"/>
                  </a:cubicBezTo>
                  <a:close/>
                </a:path>
              </a:pathLst>
            </a:custGeom>
            <a:solidFill>
              <a:srgbClr val="65C5E1"/>
            </a:solidFill>
          </p:spPr>
          <p:txBody>
            <a:bodyPr/>
            <a:lstStyle/>
            <a:p>
              <a:endParaRPr lang="en-US"/>
            </a:p>
          </p:txBody>
        </p:sp>
        <p:sp>
          <p:nvSpPr>
            <p:cNvPr id="20" name="Freeform 20"/>
            <p:cNvSpPr/>
            <p:nvPr/>
          </p:nvSpPr>
          <p:spPr>
            <a:xfrm>
              <a:off x="749173" y="63500"/>
              <a:ext cx="695198" cy="1039622"/>
            </a:xfrm>
            <a:custGeom>
              <a:avLst/>
              <a:gdLst/>
              <a:ahLst/>
              <a:cxnLst/>
              <a:rect l="l" t="t" r="r" b="b"/>
              <a:pathLst>
                <a:path w="695198" h="1039622">
                  <a:moveTo>
                    <a:pt x="9525" y="9525"/>
                  </a:moveTo>
                  <a:cubicBezTo>
                    <a:pt x="383286" y="12065"/>
                    <a:pt x="685419" y="315849"/>
                    <a:pt x="685419" y="690245"/>
                  </a:cubicBezTo>
                  <a:cubicBezTo>
                    <a:pt x="685419" y="813943"/>
                    <a:pt x="657606" y="919480"/>
                    <a:pt x="596646" y="1026414"/>
                  </a:cubicBezTo>
                  <a:lnTo>
                    <a:pt x="9525" y="687578"/>
                  </a:lnTo>
                  <a:lnTo>
                    <a:pt x="9525" y="9525"/>
                  </a:lnTo>
                  <a:close/>
                  <a:moveTo>
                    <a:pt x="0" y="0"/>
                  </a:moveTo>
                  <a:lnTo>
                    <a:pt x="0" y="4826"/>
                  </a:lnTo>
                  <a:lnTo>
                    <a:pt x="0" y="690245"/>
                  </a:lnTo>
                  <a:lnTo>
                    <a:pt x="0" y="693039"/>
                  </a:lnTo>
                  <a:lnTo>
                    <a:pt x="2413" y="694436"/>
                  </a:lnTo>
                  <a:lnTo>
                    <a:pt x="596138" y="1037209"/>
                  </a:lnTo>
                  <a:lnTo>
                    <a:pt x="600329" y="1039622"/>
                  </a:lnTo>
                  <a:lnTo>
                    <a:pt x="602742" y="1035431"/>
                  </a:lnTo>
                  <a:cubicBezTo>
                    <a:pt x="666242" y="925576"/>
                    <a:pt x="695198" y="817245"/>
                    <a:pt x="695198" y="690245"/>
                  </a:cubicBezTo>
                  <a:cubicBezTo>
                    <a:pt x="695071" y="310261"/>
                    <a:pt x="387985" y="2032"/>
                    <a:pt x="8509" y="0"/>
                  </a:cubicBezTo>
                  <a:close/>
                </a:path>
              </a:pathLst>
            </a:custGeom>
            <a:solidFill>
              <a:srgbClr val="FFFFFF"/>
            </a:solidFill>
          </p:spPr>
          <p:txBody>
            <a:bodyPr/>
            <a:lstStyle/>
            <a:p>
              <a:endParaRPr lang="en-US"/>
            </a:p>
          </p:txBody>
        </p:sp>
      </p:grpSp>
      <p:grpSp>
        <p:nvGrpSpPr>
          <p:cNvPr id="21" name="Group 21"/>
          <p:cNvGrpSpPr>
            <a:grpSpLocks noChangeAspect="1"/>
          </p:cNvGrpSpPr>
          <p:nvPr/>
        </p:nvGrpSpPr>
        <p:grpSpPr>
          <a:xfrm>
            <a:off x="4263085" y="2863558"/>
            <a:ext cx="3060002" cy="2232003"/>
            <a:chOff x="0" y="0"/>
            <a:chExt cx="3060002" cy="2232000"/>
          </a:xfrm>
        </p:grpSpPr>
        <p:sp>
          <p:nvSpPr>
            <p:cNvPr id="22" name="Freeform 22"/>
            <p:cNvSpPr/>
            <p:nvPr/>
          </p:nvSpPr>
          <p:spPr>
            <a:xfrm>
              <a:off x="0" y="0"/>
              <a:ext cx="3059938" cy="2232025"/>
            </a:xfrm>
            <a:custGeom>
              <a:avLst/>
              <a:gdLst/>
              <a:ahLst/>
              <a:cxnLst/>
              <a:rect l="l" t="t" r="r" b="b"/>
              <a:pathLst>
                <a:path w="3059938" h="2232025">
                  <a:moveTo>
                    <a:pt x="0" y="2232025"/>
                  </a:moveTo>
                  <a:lnTo>
                    <a:pt x="3059938" y="2232025"/>
                  </a:lnTo>
                  <a:lnTo>
                    <a:pt x="3059938" y="0"/>
                  </a:lnTo>
                  <a:lnTo>
                    <a:pt x="0" y="0"/>
                  </a:lnTo>
                  <a:close/>
                </a:path>
              </a:pathLst>
            </a:custGeom>
            <a:solidFill>
              <a:srgbClr val="FFFFFF"/>
            </a:solidFill>
          </p:spPr>
          <p:txBody>
            <a:bodyPr/>
            <a:lstStyle/>
            <a:p>
              <a:endParaRPr lang="en-US" dirty="0"/>
            </a:p>
          </p:txBody>
        </p:sp>
      </p:grpSp>
      <p:sp>
        <p:nvSpPr>
          <p:cNvPr id="23" name="Freeform 23"/>
          <p:cNvSpPr/>
          <p:nvPr/>
        </p:nvSpPr>
        <p:spPr>
          <a:xfrm>
            <a:off x="4167330" y="5796810"/>
            <a:ext cx="3248758" cy="3229966"/>
          </a:xfrm>
          <a:custGeom>
            <a:avLst/>
            <a:gdLst/>
            <a:ahLst/>
            <a:cxnLst/>
            <a:rect l="l" t="t" r="r" b="b"/>
            <a:pathLst>
              <a:path w="3248758" h="3229966">
                <a:moveTo>
                  <a:pt x="0" y="0"/>
                </a:moveTo>
                <a:lnTo>
                  <a:pt x="3248759" y="0"/>
                </a:lnTo>
                <a:lnTo>
                  <a:pt x="3248759" y="3229966"/>
                </a:lnTo>
                <a:lnTo>
                  <a:pt x="0" y="3229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Freeform 24"/>
          <p:cNvSpPr/>
          <p:nvPr/>
        </p:nvSpPr>
        <p:spPr>
          <a:xfrm>
            <a:off x="5415801" y="253679"/>
            <a:ext cx="1991706" cy="549697"/>
          </a:xfrm>
          <a:custGeom>
            <a:avLst/>
            <a:gdLst/>
            <a:ahLst/>
            <a:cxnLst/>
            <a:rect l="l" t="t" r="r" b="b"/>
            <a:pathLst>
              <a:path w="1991706" h="549697">
                <a:moveTo>
                  <a:pt x="0" y="0"/>
                </a:moveTo>
                <a:lnTo>
                  <a:pt x="1991706" y="0"/>
                </a:lnTo>
                <a:lnTo>
                  <a:pt x="1991706" y="549698"/>
                </a:lnTo>
                <a:lnTo>
                  <a:pt x="0" y="5496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6" name="Group 26"/>
          <p:cNvGrpSpPr>
            <a:grpSpLocks noChangeAspect="1"/>
          </p:cNvGrpSpPr>
          <p:nvPr/>
        </p:nvGrpSpPr>
        <p:grpSpPr>
          <a:xfrm>
            <a:off x="469306" y="6397342"/>
            <a:ext cx="3563998" cy="1008002"/>
            <a:chOff x="0" y="0"/>
            <a:chExt cx="3564001" cy="1007999"/>
          </a:xfrm>
        </p:grpSpPr>
        <p:sp>
          <p:nvSpPr>
            <p:cNvPr id="27" name="Freeform 27"/>
            <p:cNvSpPr/>
            <p:nvPr/>
          </p:nvSpPr>
          <p:spPr>
            <a:xfrm>
              <a:off x="0" y="0"/>
              <a:ext cx="3564001" cy="1007999"/>
            </a:xfrm>
            <a:custGeom>
              <a:avLst/>
              <a:gdLst/>
              <a:ahLst/>
              <a:cxnLst/>
              <a:rect l="l" t="t" r="r" b="b"/>
              <a:pathLst>
                <a:path w="3564001" h="1007999">
                  <a:moveTo>
                    <a:pt x="0" y="1007999"/>
                  </a:moveTo>
                  <a:lnTo>
                    <a:pt x="3564001" y="1007999"/>
                  </a:lnTo>
                  <a:lnTo>
                    <a:pt x="3564001" y="0"/>
                  </a:lnTo>
                  <a:lnTo>
                    <a:pt x="0" y="0"/>
                  </a:lnTo>
                  <a:close/>
                </a:path>
              </a:pathLst>
            </a:custGeom>
            <a:solidFill>
              <a:srgbClr val="FFFFFF"/>
            </a:solidFill>
          </p:spPr>
          <p:txBody>
            <a:bodyPr/>
            <a:lstStyle/>
            <a:p>
              <a:endParaRPr lang="en-US" dirty="0"/>
            </a:p>
          </p:txBody>
        </p:sp>
      </p:grpSp>
      <p:grpSp>
        <p:nvGrpSpPr>
          <p:cNvPr id="29" name="Group 29"/>
          <p:cNvGrpSpPr>
            <a:grpSpLocks noChangeAspect="1"/>
          </p:cNvGrpSpPr>
          <p:nvPr/>
        </p:nvGrpSpPr>
        <p:grpSpPr>
          <a:xfrm>
            <a:off x="469306" y="9465002"/>
            <a:ext cx="6874688" cy="1008002"/>
            <a:chOff x="0" y="0"/>
            <a:chExt cx="6874688" cy="1007999"/>
          </a:xfrm>
        </p:grpSpPr>
        <p:sp>
          <p:nvSpPr>
            <p:cNvPr id="30" name="Freeform 30"/>
            <p:cNvSpPr/>
            <p:nvPr/>
          </p:nvSpPr>
          <p:spPr>
            <a:xfrm>
              <a:off x="0" y="0"/>
              <a:ext cx="6874637" cy="1007999"/>
            </a:xfrm>
            <a:custGeom>
              <a:avLst/>
              <a:gdLst/>
              <a:ahLst/>
              <a:cxnLst/>
              <a:rect l="l" t="t" r="r" b="b"/>
              <a:pathLst>
                <a:path w="6874637" h="1007999">
                  <a:moveTo>
                    <a:pt x="0" y="1007999"/>
                  </a:moveTo>
                  <a:lnTo>
                    <a:pt x="6874637" y="1007999"/>
                  </a:lnTo>
                  <a:lnTo>
                    <a:pt x="6874637" y="0"/>
                  </a:lnTo>
                  <a:lnTo>
                    <a:pt x="0" y="0"/>
                  </a:lnTo>
                  <a:close/>
                </a:path>
              </a:pathLst>
            </a:custGeom>
            <a:solidFill>
              <a:srgbClr val="FFFFFF"/>
            </a:solidFill>
          </p:spPr>
          <p:txBody>
            <a:bodyPr/>
            <a:lstStyle/>
            <a:p>
              <a:endParaRPr lang="en-US"/>
            </a:p>
          </p:txBody>
        </p:sp>
      </p:grpSp>
      <p:grpSp>
        <p:nvGrpSpPr>
          <p:cNvPr id="32" name="Group 32"/>
          <p:cNvGrpSpPr>
            <a:grpSpLocks noChangeAspect="1"/>
          </p:cNvGrpSpPr>
          <p:nvPr/>
        </p:nvGrpSpPr>
        <p:grpSpPr>
          <a:xfrm>
            <a:off x="469306" y="7933534"/>
            <a:ext cx="3563998" cy="1008002"/>
            <a:chOff x="0" y="0"/>
            <a:chExt cx="3564001" cy="1007999"/>
          </a:xfrm>
        </p:grpSpPr>
        <p:sp>
          <p:nvSpPr>
            <p:cNvPr id="33" name="Freeform 33"/>
            <p:cNvSpPr/>
            <p:nvPr/>
          </p:nvSpPr>
          <p:spPr>
            <a:xfrm>
              <a:off x="0" y="0"/>
              <a:ext cx="3564001" cy="1007999"/>
            </a:xfrm>
            <a:custGeom>
              <a:avLst/>
              <a:gdLst/>
              <a:ahLst/>
              <a:cxnLst/>
              <a:rect l="l" t="t" r="r" b="b"/>
              <a:pathLst>
                <a:path w="3564001" h="1007999">
                  <a:moveTo>
                    <a:pt x="0" y="1007999"/>
                  </a:moveTo>
                  <a:lnTo>
                    <a:pt x="3564001" y="1007999"/>
                  </a:lnTo>
                  <a:lnTo>
                    <a:pt x="3564001" y="0"/>
                  </a:lnTo>
                  <a:lnTo>
                    <a:pt x="0" y="0"/>
                  </a:lnTo>
                  <a:close/>
                </a:path>
              </a:pathLst>
            </a:custGeom>
            <a:solidFill>
              <a:srgbClr val="FFFFFF"/>
            </a:solidFill>
          </p:spPr>
          <p:txBody>
            <a:bodyPr/>
            <a:lstStyle/>
            <a:p>
              <a:endParaRPr lang="en-US" dirty="0"/>
            </a:p>
          </p:txBody>
        </p:sp>
      </p:grpSp>
      <p:sp>
        <p:nvSpPr>
          <p:cNvPr id="34" name="TextBox 34"/>
          <p:cNvSpPr txBox="1"/>
          <p:nvPr/>
        </p:nvSpPr>
        <p:spPr>
          <a:xfrm>
            <a:off x="215998" y="165611"/>
            <a:ext cx="4084777" cy="666849"/>
          </a:xfrm>
          <a:prstGeom prst="rect">
            <a:avLst/>
          </a:prstGeom>
        </p:spPr>
        <p:txBody>
          <a:bodyPr lIns="0" tIns="0" rIns="0" bIns="0" rtlCol="0" anchor="t">
            <a:spAutoFit/>
          </a:bodyPr>
          <a:lstStyle/>
          <a:p>
            <a:pPr algn="l">
              <a:lnSpc>
                <a:spcPts val="2640"/>
              </a:lnSpc>
            </a:pPr>
            <a:r>
              <a:rPr lang="en-US" sz="2200" b="1" dirty="0">
                <a:solidFill>
                  <a:srgbClr val="FFFFFF"/>
                </a:solidFill>
                <a:latin typeface="Source Sans Pro Bold"/>
                <a:ea typeface="Source Sans Pro Bold"/>
                <a:cs typeface="Source Sans Pro Bold"/>
                <a:sym typeface="Source Sans Pro Bold"/>
              </a:rPr>
              <a:t>Creating your Development Needs Analysis (DNA)</a:t>
            </a:r>
          </a:p>
        </p:txBody>
      </p:sp>
      <p:sp>
        <p:nvSpPr>
          <p:cNvPr id="35" name="TextBox 35"/>
          <p:cNvSpPr txBox="1"/>
          <p:nvPr/>
        </p:nvSpPr>
        <p:spPr>
          <a:xfrm>
            <a:off x="289312" y="7512320"/>
            <a:ext cx="3742820" cy="176184"/>
          </a:xfrm>
          <a:prstGeom prst="rect">
            <a:avLst/>
          </a:prstGeom>
        </p:spPr>
        <p:txBody>
          <a:bodyPr lIns="0" tIns="0" rIns="0" bIns="0" rtlCol="0" anchor="t">
            <a:spAutoFit/>
          </a:bodyPr>
          <a:lstStyle/>
          <a:p>
            <a:pPr algn="l">
              <a:lnSpc>
                <a:spcPts val="1300"/>
              </a:lnSpc>
            </a:pPr>
            <a:r>
              <a:rPr lang="en-US" sz="1000" b="1" spc="2">
                <a:solidFill>
                  <a:srgbClr val="004D6D"/>
                </a:solidFill>
                <a:latin typeface="Source Sans Pro Bold"/>
                <a:ea typeface="Source Sans Pro Bold"/>
                <a:cs typeface="Source Sans Pro Bold"/>
                <a:sym typeface="Source Sans Pro Bold"/>
              </a:rPr>
              <a:t>2. </a:t>
            </a:r>
            <a:r>
              <a:rPr lang="en-US" sz="1000" spc="2">
                <a:solidFill>
                  <a:srgbClr val="000000"/>
                </a:solidFill>
                <a:latin typeface="Source Sans Pro"/>
                <a:ea typeface="Source Sans Pro"/>
                <a:cs typeface="Source Sans Pro"/>
                <a:sym typeface="Source Sans Pro"/>
              </a:rPr>
              <a:t>Building on each of your previous responses reflect on what skills </a:t>
            </a:r>
          </a:p>
        </p:txBody>
      </p:sp>
      <p:sp>
        <p:nvSpPr>
          <p:cNvPr id="36" name="TextBox 36"/>
          <p:cNvSpPr txBox="1"/>
          <p:nvPr/>
        </p:nvSpPr>
        <p:spPr>
          <a:xfrm>
            <a:off x="469306" y="7677417"/>
            <a:ext cx="2870749" cy="173260"/>
          </a:xfrm>
          <a:prstGeom prst="rect">
            <a:avLst/>
          </a:prstGeom>
        </p:spPr>
        <p:txBody>
          <a:bodyPr lIns="0" tIns="0" rIns="0" bIns="0" rtlCol="0" anchor="t">
            <a:spAutoFit/>
          </a:bodyPr>
          <a:lstStyle/>
          <a:p>
            <a:pPr algn="l">
              <a:lnSpc>
                <a:spcPts val="1300"/>
              </a:lnSpc>
            </a:pPr>
            <a:r>
              <a:rPr lang="en-US" sz="1000" spc="1">
                <a:solidFill>
                  <a:srgbClr val="000000"/>
                </a:solidFill>
                <a:latin typeface="Source Sans Pro"/>
                <a:ea typeface="Source Sans Pro"/>
                <a:cs typeface="Source Sans Pro"/>
                <a:sym typeface="Source Sans Pro"/>
              </a:rPr>
              <a:t>and experiences you need to get there (middle circle)</a:t>
            </a:r>
          </a:p>
        </p:txBody>
      </p:sp>
      <p:sp>
        <p:nvSpPr>
          <p:cNvPr id="37" name="TextBox 37"/>
          <p:cNvSpPr txBox="1"/>
          <p:nvPr/>
        </p:nvSpPr>
        <p:spPr>
          <a:xfrm>
            <a:off x="1895942" y="3942636"/>
            <a:ext cx="2136296" cy="975973"/>
          </a:xfrm>
          <a:prstGeom prst="rect">
            <a:avLst/>
          </a:prstGeom>
        </p:spPr>
        <p:txBody>
          <a:bodyPr lIns="0" tIns="0" rIns="0" bIns="0" rtlCol="0" anchor="t">
            <a:spAutoFit/>
          </a:bodyPr>
          <a:lstStyle/>
          <a:p>
            <a:pPr algn="l"/>
            <a:r>
              <a:rPr lang="en-US" sz="1000" spc="4" dirty="0">
                <a:solidFill>
                  <a:srgbClr val="000000"/>
                </a:solidFill>
                <a:latin typeface="Source Sans Pro"/>
                <a:ea typeface="Source Sans Pro"/>
                <a:cs typeface="Source Sans Pro"/>
                <a:sym typeface="Source Sans Pro"/>
              </a:rPr>
              <a:t>Reflect on these achievements in three distinct (and often overlapping) areas:</a:t>
            </a:r>
          </a:p>
          <a:p>
            <a:pPr algn="l">
              <a:lnSpc>
                <a:spcPct val="150000"/>
              </a:lnSpc>
            </a:pPr>
            <a:r>
              <a:rPr lang="en-US" sz="1000" dirty="0">
                <a:solidFill>
                  <a:srgbClr val="004D6D"/>
                </a:solidFill>
                <a:latin typeface="Source Sans Pro"/>
                <a:ea typeface="Source Sans Pro"/>
                <a:cs typeface="Source Sans Pro"/>
                <a:sym typeface="Source Sans Pro"/>
              </a:rPr>
              <a:t>• </a:t>
            </a:r>
            <a:r>
              <a:rPr lang="en-US" sz="1000" dirty="0">
                <a:solidFill>
                  <a:srgbClr val="000000"/>
                </a:solidFill>
                <a:latin typeface="Source Sans Pro"/>
                <a:ea typeface="Source Sans Pro"/>
                <a:cs typeface="Source Sans Pro"/>
                <a:sym typeface="Source Sans Pro"/>
              </a:rPr>
              <a:t>your research project</a:t>
            </a:r>
          </a:p>
          <a:p>
            <a:pPr algn="l">
              <a:lnSpc>
                <a:spcPct val="150000"/>
              </a:lnSpc>
            </a:pPr>
            <a:r>
              <a:rPr lang="en-US" sz="1000" dirty="0">
                <a:solidFill>
                  <a:srgbClr val="004D6D"/>
                </a:solidFill>
                <a:latin typeface="Source Sans Pro"/>
                <a:ea typeface="Source Sans Pro"/>
                <a:cs typeface="Source Sans Pro"/>
                <a:sym typeface="Source Sans Pro"/>
              </a:rPr>
              <a:t>• </a:t>
            </a:r>
            <a:r>
              <a:rPr lang="en-US" sz="1000" dirty="0">
                <a:solidFill>
                  <a:srgbClr val="000000"/>
                </a:solidFill>
                <a:latin typeface="Source Sans Pro"/>
                <a:ea typeface="Source Sans Pro"/>
                <a:cs typeface="Source Sans Pro"/>
                <a:sym typeface="Source Sans Pro"/>
              </a:rPr>
              <a:t>your career</a:t>
            </a:r>
          </a:p>
          <a:p>
            <a:pPr algn="l">
              <a:lnSpc>
                <a:spcPct val="150000"/>
              </a:lnSpc>
            </a:pPr>
            <a:r>
              <a:rPr lang="en-US" sz="1000" dirty="0">
                <a:solidFill>
                  <a:srgbClr val="004D6D"/>
                </a:solidFill>
                <a:latin typeface="Source Sans Pro"/>
                <a:ea typeface="Source Sans Pro"/>
                <a:cs typeface="Source Sans Pro"/>
                <a:sym typeface="Source Sans Pro"/>
              </a:rPr>
              <a:t>• </a:t>
            </a:r>
            <a:r>
              <a:rPr lang="en-US" sz="1000" dirty="0">
                <a:solidFill>
                  <a:srgbClr val="000000"/>
                </a:solidFill>
                <a:latin typeface="Source Sans Pro"/>
                <a:ea typeface="Source Sans Pro"/>
                <a:cs typeface="Source Sans Pro"/>
                <a:sym typeface="Source Sans Pro"/>
              </a:rPr>
              <a:t>your personal development</a:t>
            </a:r>
          </a:p>
        </p:txBody>
      </p:sp>
      <p:sp>
        <p:nvSpPr>
          <p:cNvPr id="38" name="TextBox 38"/>
          <p:cNvSpPr txBox="1"/>
          <p:nvPr/>
        </p:nvSpPr>
        <p:spPr>
          <a:xfrm>
            <a:off x="287998" y="3127667"/>
            <a:ext cx="3742820" cy="658578"/>
          </a:xfrm>
          <a:prstGeom prst="rect">
            <a:avLst/>
          </a:prstGeom>
        </p:spPr>
        <p:txBody>
          <a:bodyPr wrap="square" lIns="0" tIns="0" rIns="0" bIns="0" rtlCol="0" anchor="t">
            <a:spAutoFit/>
          </a:bodyPr>
          <a:lstStyle/>
          <a:p>
            <a:pPr algn="l">
              <a:lnSpc>
                <a:spcPts val="1300"/>
              </a:lnSpc>
            </a:pPr>
            <a:r>
              <a:rPr lang="en-US" sz="1000" spc="3" dirty="0">
                <a:solidFill>
                  <a:srgbClr val="000000"/>
                </a:solidFill>
                <a:latin typeface="Source Sans Pro"/>
                <a:ea typeface="Source Sans Pro"/>
                <a:cs typeface="Source Sans Pro"/>
                <a:sym typeface="Source Sans Pro"/>
              </a:rPr>
              <a:t>For this first part of Activity 1, take stock of where you are now and what you have already achieved. It’s important to start your reflection by assessing what skills, experience and knowledge you already master.</a:t>
            </a:r>
          </a:p>
        </p:txBody>
      </p:sp>
      <p:sp>
        <p:nvSpPr>
          <p:cNvPr id="39" name="TextBox 39"/>
          <p:cNvSpPr txBox="1"/>
          <p:nvPr/>
        </p:nvSpPr>
        <p:spPr>
          <a:xfrm>
            <a:off x="290979" y="5816794"/>
            <a:ext cx="3745287" cy="176184"/>
          </a:xfrm>
          <a:prstGeom prst="rect">
            <a:avLst/>
          </a:prstGeom>
        </p:spPr>
        <p:txBody>
          <a:bodyPr lIns="0" tIns="0" rIns="0" bIns="0" rtlCol="0" anchor="t">
            <a:spAutoFit/>
          </a:bodyPr>
          <a:lstStyle/>
          <a:p>
            <a:pPr algn="l">
              <a:lnSpc>
                <a:spcPts val="1300"/>
              </a:lnSpc>
            </a:pPr>
            <a:r>
              <a:rPr lang="en-US" sz="1000" b="1" spc="2">
                <a:solidFill>
                  <a:srgbClr val="004D6D"/>
                </a:solidFill>
                <a:latin typeface="Source Sans Pro Bold"/>
                <a:ea typeface="Source Sans Pro Bold"/>
                <a:cs typeface="Source Sans Pro Bold"/>
                <a:sym typeface="Source Sans Pro Bold"/>
              </a:rPr>
              <a:t>1. </a:t>
            </a:r>
            <a:r>
              <a:rPr lang="en-US" sz="1000" spc="2">
                <a:solidFill>
                  <a:srgbClr val="000000"/>
                </a:solidFill>
                <a:latin typeface="Source Sans Pro"/>
                <a:ea typeface="Source Sans Pro"/>
                <a:cs typeface="Source Sans Pro"/>
                <a:sym typeface="Source Sans Pro"/>
              </a:rPr>
              <a:t>Start from the centre of the diagram (inner circle) and write down </a:t>
            </a:r>
          </a:p>
        </p:txBody>
      </p:sp>
      <p:sp>
        <p:nvSpPr>
          <p:cNvPr id="40" name="TextBox 40"/>
          <p:cNvSpPr txBox="1"/>
          <p:nvPr/>
        </p:nvSpPr>
        <p:spPr>
          <a:xfrm>
            <a:off x="470973" y="5981890"/>
            <a:ext cx="3727018" cy="338357"/>
          </a:xfrm>
          <a:prstGeom prst="rect">
            <a:avLst/>
          </a:prstGeom>
        </p:spPr>
        <p:txBody>
          <a:bodyPr lIns="0" tIns="0" rIns="0" bIns="0" rtlCol="0" anchor="t">
            <a:spAutoFit/>
          </a:bodyPr>
          <a:lstStyle/>
          <a:p>
            <a:pPr algn="l">
              <a:lnSpc>
                <a:spcPts val="1300"/>
              </a:lnSpc>
            </a:pPr>
            <a:r>
              <a:rPr lang="en-US" sz="1000" spc="2">
                <a:solidFill>
                  <a:srgbClr val="000000"/>
                </a:solidFill>
                <a:latin typeface="Source Sans Pro"/>
                <a:ea typeface="Source Sans Pro"/>
                <a:cs typeface="Source Sans Pro"/>
                <a:sym typeface="Source Sans Pro"/>
              </a:rPr>
              <a:t>your goals according to the three areas (research project, career and personal development)</a:t>
            </a:r>
          </a:p>
        </p:txBody>
      </p:sp>
      <p:sp>
        <p:nvSpPr>
          <p:cNvPr id="41" name="TextBox 41"/>
          <p:cNvSpPr txBox="1"/>
          <p:nvPr/>
        </p:nvSpPr>
        <p:spPr>
          <a:xfrm>
            <a:off x="289312" y="9048512"/>
            <a:ext cx="3836527" cy="176184"/>
          </a:xfrm>
          <a:prstGeom prst="rect">
            <a:avLst/>
          </a:prstGeom>
        </p:spPr>
        <p:txBody>
          <a:bodyPr lIns="0" tIns="0" rIns="0" bIns="0" rtlCol="0" anchor="t">
            <a:spAutoFit/>
          </a:bodyPr>
          <a:lstStyle/>
          <a:p>
            <a:pPr algn="l">
              <a:lnSpc>
                <a:spcPts val="1300"/>
              </a:lnSpc>
            </a:pPr>
            <a:r>
              <a:rPr lang="en-US" sz="1000" b="1">
                <a:solidFill>
                  <a:srgbClr val="004D6D"/>
                </a:solidFill>
                <a:latin typeface="Source Sans Pro Bold"/>
                <a:ea typeface="Source Sans Pro Bold"/>
                <a:cs typeface="Source Sans Pro Bold"/>
                <a:sym typeface="Source Sans Pro Bold"/>
              </a:rPr>
              <a:t>3. </a:t>
            </a:r>
            <a:r>
              <a:rPr lang="en-US" sz="1000">
                <a:solidFill>
                  <a:srgbClr val="000000"/>
                </a:solidFill>
                <a:latin typeface="Source Sans Pro"/>
                <a:ea typeface="Source Sans Pro"/>
                <a:cs typeface="Source Sans Pro"/>
                <a:sym typeface="Source Sans Pro"/>
              </a:rPr>
              <a:t>How can you acquire those skills and/or experiences? (outer circle). </a:t>
            </a:r>
          </a:p>
        </p:txBody>
      </p:sp>
      <p:sp>
        <p:nvSpPr>
          <p:cNvPr id="42" name="TextBox 42"/>
          <p:cNvSpPr txBox="1"/>
          <p:nvPr/>
        </p:nvSpPr>
        <p:spPr>
          <a:xfrm>
            <a:off x="469306" y="9213609"/>
            <a:ext cx="4515479" cy="173260"/>
          </a:xfrm>
          <a:prstGeom prst="rect">
            <a:avLst/>
          </a:prstGeom>
        </p:spPr>
        <p:txBody>
          <a:bodyPr lIns="0" tIns="0" rIns="0" bIns="0" rtlCol="0" anchor="t">
            <a:spAutoFit/>
          </a:bodyPr>
          <a:lstStyle/>
          <a:p>
            <a:pPr algn="l">
              <a:lnSpc>
                <a:spcPts val="1300"/>
              </a:lnSpc>
            </a:pPr>
            <a:r>
              <a:rPr lang="en-US" sz="1000" spc="2">
                <a:solidFill>
                  <a:srgbClr val="000000"/>
                </a:solidFill>
                <a:latin typeface="Source Sans Pro"/>
                <a:ea typeface="Source Sans Pro"/>
                <a:cs typeface="Source Sans Pro"/>
                <a:sym typeface="Source Sans Pro"/>
              </a:rPr>
              <a:t>Your responses here should be composed of small, targeted and manageable tasks.</a:t>
            </a:r>
          </a:p>
        </p:txBody>
      </p:sp>
      <p:sp>
        <p:nvSpPr>
          <p:cNvPr id="43" name="TextBox 43"/>
          <p:cNvSpPr txBox="1"/>
          <p:nvPr/>
        </p:nvSpPr>
        <p:spPr>
          <a:xfrm>
            <a:off x="4650414" y="1286310"/>
            <a:ext cx="2624109" cy="307777"/>
          </a:xfrm>
          <a:prstGeom prst="rect">
            <a:avLst/>
          </a:prstGeom>
        </p:spPr>
        <p:txBody>
          <a:bodyPr lIns="0" tIns="0" rIns="0" bIns="0" rtlCol="0" anchor="t">
            <a:spAutoFit/>
          </a:bodyPr>
          <a:lstStyle/>
          <a:p>
            <a:r>
              <a:rPr lang="en-US" sz="1000" spc="3" dirty="0">
                <a:solidFill>
                  <a:srgbClr val="000000"/>
                </a:solidFill>
                <a:latin typeface="Source Sans Pro"/>
                <a:ea typeface="Source Sans Pro"/>
                <a:cs typeface="Source Sans Pro"/>
                <a:sym typeface="Source Sans Pro"/>
              </a:rPr>
              <a:t>For additional guidance on the activities, please </a:t>
            </a:r>
            <a:r>
              <a:rPr lang="en-US" sz="1000" spc="6" dirty="0">
                <a:solidFill>
                  <a:srgbClr val="000000"/>
                </a:solidFill>
                <a:latin typeface="Source Sans Pro"/>
                <a:ea typeface="Source Sans Pro"/>
                <a:cs typeface="Source Sans Pro"/>
                <a:sym typeface="Source Sans Pro"/>
              </a:rPr>
              <a:t>refer to the DNA handbook: </a:t>
            </a:r>
            <a:r>
              <a:rPr lang="en-US" sz="1000" spc="6" dirty="0">
                <a:solidFill>
                  <a:srgbClr val="000000"/>
                </a:solidFill>
                <a:latin typeface="Source Sans Pro"/>
                <a:ea typeface="Source Sans Pro"/>
                <a:cs typeface="Source Sans Pro"/>
                <a:sym typeface="Source Sans Pro"/>
                <a:hlinkClick r:id="rId8" tooltip="http://edin.ac/3EJB4dL"/>
              </a:rPr>
              <a:t>edin.ac/3EJB4dL</a:t>
            </a:r>
          </a:p>
        </p:txBody>
      </p:sp>
      <p:sp>
        <p:nvSpPr>
          <p:cNvPr id="45" name="TextBox 45"/>
          <p:cNvSpPr txBox="1"/>
          <p:nvPr/>
        </p:nvSpPr>
        <p:spPr>
          <a:xfrm>
            <a:off x="4652982" y="1710480"/>
            <a:ext cx="2261702" cy="514308"/>
          </a:xfrm>
          <a:prstGeom prst="rect">
            <a:avLst/>
          </a:prstGeom>
        </p:spPr>
        <p:txBody>
          <a:bodyPr lIns="0" tIns="0" rIns="0" bIns="0" rtlCol="0" anchor="t">
            <a:spAutoFit/>
          </a:bodyPr>
          <a:lstStyle/>
          <a:p>
            <a:r>
              <a:rPr lang="en-US" sz="1000" spc="2" dirty="0">
                <a:solidFill>
                  <a:srgbClr val="000000"/>
                </a:solidFill>
                <a:latin typeface="Source Sans Pro"/>
                <a:ea typeface="Source Sans Pro"/>
                <a:cs typeface="Source Sans Pro"/>
                <a:sym typeface="Source Sans Pro"/>
              </a:rPr>
              <a:t>If you are a supervisor, please consult the </a:t>
            </a:r>
            <a:r>
              <a:rPr lang="en-US" sz="1000" spc="5" dirty="0">
                <a:solidFill>
                  <a:srgbClr val="000000"/>
                </a:solidFill>
                <a:latin typeface="Source Sans Pro"/>
                <a:ea typeface="Source Sans Pro"/>
                <a:cs typeface="Source Sans Pro"/>
                <a:sym typeface="Source Sans Pro"/>
              </a:rPr>
              <a:t>Supervisor handbook: </a:t>
            </a:r>
            <a:r>
              <a:rPr lang="en-US" sz="1000" b="1" spc="5" dirty="0">
                <a:solidFill>
                  <a:srgbClr val="000000"/>
                </a:solidFill>
                <a:latin typeface="Source Sans Pro"/>
                <a:ea typeface="Source Sans Pro"/>
                <a:cs typeface="Source Sans Pro"/>
                <a:sym typeface="Source Sans Pro"/>
              </a:rPr>
              <a:t>URL TBC</a:t>
            </a:r>
          </a:p>
          <a:p>
            <a:pPr algn="l">
              <a:lnSpc>
                <a:spcPts val="1766"/>
              </a:lnSpc>
            </a:pPr>
            <a:r>
              <a:rPr lang="en-US" sz="1000" spc="2" dirty="0">
                <a:solidFill>
                  <a:srgbClr val="000000"/>
                </a:solidFill>
                <a:latin typeface="Source Sans Pro"/>
                <a:ea typeface="Source Sans Pro"/>
                <a:cs typeface="Source Sans Pro"/>
                <a:sym typeface="Source Sans Pro"/>
              </a:rPr>
              <a:t> </a:t>
            </a:r>
          </a:p>
        </p:txBody>
      </p:sp>
      <p:sp>
        <p:nvSpPr>
          <p:cNvPr id="47" name="TextBox 47"/>
          <p:cNvSpPr txBox="1"/>
          <p:nvPr/>
        </p:nvSpPr>
        <p:spPr>
          <a:xfrm>
            <a:off x="301504" y="2425046"/>
            <a:ext cx="2038826" cy="232848"/>
          </a:xfrm>
          <a:prstGeom prst="rect">
            <a:avLst/>
          </a:prstGeom>
        </p:spPr>
        <p:txBody>
          <a:bodyPr lIns="0" tIns="0" rIns="0" bIns="0" rtlCol="0" anchor="t">
            <a:spAutoFit/>
          </a:bodyPr>
          <a:lstStyle/>
          <a:p>
            <a:pPr algn="l">
              <a:lnSpc>
                <a:spcPts val="1820"/>
              </a:lnSpc>
            </a:pPr>
            <a:r>
              <a:rPr lang="en-US" sz="1300" b="1">
                <a:solidFill>
                  <a:srgbClr val="FFFFFF"/>
                </a:solidFill>
                <a:latin typeface="Source Sans Pro Bold"/>
                <a:ea typeface="Source Sans Pro Bold"/>
                <a:cs typeface="Source Sans Pro Bold"/>
                <a:sym typeface="Source Sans Pro Bold"/>
              </a:rPr>
              <a:t>Activity 1: </a:t>
            </a:r>
            <a:r>
              <a:rPr lang="en-US" sz="1300">
                <a:solidFill>
                  <a:srgbClr val="FFFFFF"/>
                </a:solidFill>
                <a:latin typeface="Source Sans Pro"/>
                <a:ea typeface="Source Sans Pro"/>
                <a:cs typeface="Source Sans Pro"/>
                <a:sym typeface="Source Sans Pro"/>
              </a:rPr>
              <a:t>General reflection</a:t>
            </a:r>
          </a:p>
        </p:txBody>
      </p:sp>
      <p:sp>
        <p:nvSpPr>
          <p:cNvPr id="48" name="TextBox 48"/>
          <p:cNvSpPr txBox="1"/>
          <p:nvPr/>
        </p:nvSpPr>
        <p:spPr>
          <a:xfrm>
            <a:off x="302838" y="2818657"/>
            <a:ext cx="89068" cy="204102"/>
          </a:xfrm>
          <a:prstGeom prst="rect">
            <a:avLst/>
          </a:prstGeom>
        </p:spPr>
        <p:txBody>
          <a:bodyPr lIns="0" tIns="0" rIns="0" bIns="0" rtlCol="0" anchor="t">
            <a:spAutoFit/>
          </a:bodyPr>
          <a:lstStyle/>
          <a:p>
            <a:pPr algn="l">
              <a:lnSpc>
                <a:spcPts val="1679"/>
              </a:lnSpc>
            </a:pPr>
            <a:r>
              <a:rPr lang="en-US" sz="1200" b="1">
                <a:solidFill>
                  <a:srgbClr val="FFFFFF"/>
                </a:solidFill>
                <a:latin typeface="Source Sans Pro Bold"/>
                <a:ea typeface="Source Sans Pro Bold"/>
                <a:cs typeface="Source Sans Pro Bold"/>
                <a:sym typeface="Source Sans Pro Bold"/>
              </a:rPr>
              <a:t>A</a:t>
            </a:r>
          </a:p>
        </p:txBody>
      </p:sp>
      <p:sp>
        <p:nvSpPr>
          <p:cNvPr id="49" name="TextBox 49"/>
          <p:cNvSpPr txBox="1"/>
          <p:nvPr/>
        </p:nvSpPr>
        <p:spPr>
          <a:xfrm>
            <a:off x="308086" y="5499097"/>
            <a:ext cx="94050" cy="204102"/>
          </a:xfrm>
          <a:prstGeom prst="rect">
            <a:avLst/>
          </a:prstGeom>
        </p:spPr>
        <p:txBody>
          <a:bodyPr lIns="0" tIns="0" rIns="0" bIns="0" rtlCol="0" anchor="t">
            <a:spAutoFit/>
          </a:bodyPr>
          <a:lstStyle/>
          <a:p>
            <a:pPr algn="l">
              <a:lnSpc>
                <a:spcPts val="1679"/>
              </a:lnSpc>
            </a:pPr>
            <a:r>
              <a:rPr lang="en-US" sz="1200" b="1">
                <a:solidFill>
                  <a:srgbClr val="FFFFFF"/>
                </a:solidFill>
                <a:latin typeface="Source Sans Pro Bold"/>
                <a:ea typeface="Source Sans Pro Bold"/>
                <a:cs typeface="Source Sans Pro Bold"/>
                <a:sym typeface="Source Sans Pro Bold"/>
              </a:rPr>
              <a:t>B</a:t>
            </a:r>
          </a:p>
        </p:txBody>
      </p:sp>
      <p:sp>
        <p:nvSpPr>
          <p:cNvPr id="50" name="TextBox 50"/>
          <p:cNvSpPr txBox="1"/>
          <p:nvPr/>
        </p:nvSpPr>
        <p:spPr>
          <a:xfrm>
            <a:off x="541220" y="5491648"/>
            <a:ext cx="2296306" cy="204102"/>
          </a:xfrm>
          <a:prstGeom prst="rect">
            <a:avLst/>
          </a:prstGeom>
        </p:spPr>
        <p:txBody>
          <a:bodyPr lIns="0" tIns="0" rIns="0" bIns="0" rtlCol="0" anchor="t">
            <a:spAutoFit/>
          </a:bodyPr>
          <a:lstStyle/>
          <a:p>
            <a:pPr algn="l">
              <a:lnSpc>
                <a:spcPts val="1679"/>
              </a:lnSpc>
            </a:pPr>
            <a:r>
              <a:rPr lang="en-US" sz="1200" b="1">
                <a:solidFill>
                  <a:srgbClr val="004D6D"/>
                </a:solidFill>
                <a:latin typeface="Source Sans Pro Bold"/>
                <a:ea typeface="Source Sans Pro Bold"/>
                <a:cs typeface="Source Sans Pro Bold"/>
                <a:sym typeface="Source Sans Pro Bold"/>
              </a:rPr>
              <a:t>Vision – where do you want to go?</a:t>
            </a:r>
          </a:p>
        </p:txBody>
      </p:sp>
      <p:sp>
        <p:nvSpPr>
          <p:cNvPr id="51" name="TextBox 51"/>
          <p:cNvSpPr txBox="1"/>
          <p:nvPr/>
        </p:nvSpPr>
        <p:spPr>
          <a:xfrm>
            <a:off x="541220" y="2819009"/>
            <a:ext cx="2357228" cy="204102"/>
          </a:xfrm>
          <a:prstGeom prst="rect">
            <a:avLst/>
          </a:prstGeom>
        </p:spPr>
        <p:txBody>
          <a:bodyPr lIns="0" tIns="0" rIns="0" bIns="0" rtlCol="0" anchor="t">
            <a:spAutoFit/>
          </a:bodyPr>
          <a:lstStyle/>
          <a:p>
            <a:pPr algn="l">
              <a:lnSpc>
                <a:spcPts val="1679"/>
              </a:lnSpc>
            </a:pPr>
            <a:r>
              <a:rPr lang="en-US" sz="1200" b="1">
                <a:solidFill>
                  <a:srgbClr val="004D6D"/>
                </a:solidFill>
                <a:latin typeface="Source Sans Pro Bold"/>
                <a:ea typeface="Source Sans Pro Bold"/>
                <a:cs typeface="Source Sans Pro Bold"/>
                <a:sym typeface="Source Sans Pro Bold"/>
              </a:rPr>
              <a:t>Taking stock – where are you now?</a:t>
            </a:r>
          </a:p>
        </p:txBody>
      </p:sp>
      <p:sp>
        <p:nvSpPr>
          <p:cNvPr id="52" name="TextBox 52"/>
          <p:cNvSpPr txBox="1"/>
          <p:nvPr/>
        </p:nvSpPr>
        <p:spPr>
          <a:xfrm>
            <a:off x="438893" y="4127764"/>
            <a:ext cx="535448" cy="97412"/>
          </a:xfrm>
          <a:prstGeom prst="rect">
            <a:avLst/>
          </a:prstGeom>
        </p:spPr>
        <p:txBody>
          <a:bodyPr lIns="0" tIns="0" rIns="0" bIns="0" rtlCol="0" anchor="t">
            <a:spAutoFit/>
          </a:bodyPr>
          <a:lstStyle/>
          <a:p>
            <a:pPr algn="l">
              <a:lnSpc>
                <a:spcPts val="561"/>
              </a:lnSpc>
            </a:pPr>
            <a:r>
              <a:rPr lang="en-US" sz="1002">
                <a:solidFill>
                  <a:srgbClr val="221F20"/>
                </a:solidFill>
                <a:latin typeface="Source Sans Pro"/>
                <a:ea typeface="Source Sans Pro"/>
                <a:cs typeface="Source Sans Pro"/>
                <a:sym typeface="Source Sans Pro"/>
              </a:rPr>
              <a:t>Research </a:t>
            </a:r>
          </a:p>
        </p:txBody>
      </p:sp>
      <p:sp>
        <p:nvSpPr>
          <p:cNvPr id="53" name="TextBox 53"/>
          <p:cNvSpPr txBox="1"/>
          <p:nvPr/>
        </p:nvSpPr>
        <p:spPr>
          <a:xfrm>
            <a:off x="1155544" y="4193438"/>
            <a:ext cx="370294" cy="97412"/>
          </a:xfrm>
          <a:prstGeom prst="rect">
            <a:avLst/>
          </a:prstGeom>
        </p:spPr>
        <p:txBody>
          <a:bodyPr lIns="0" tIns="0" rIns="0" bIns="0" rtlCol="0" anchor="t">
            <a:spAutoFit/>
          </a:bodyPr>
          <a:lstStyle/>
          <a:p>
            <a:pPr algn="l">
              <a:lnSpc>
                <a:spcPts val="561"/>
              </a:lnSpc>
            </a:pPr>
            <a:r>
              <a:rPr lang="en-US" sz="1002">
                <a:solidFill>
                  <a:srgbClr val="221F20"/>
                </a:solidFill>
                <a:latin typeface="Source Sans Pro"/>
                <a:ea typeface="Source Sans Pro"/>
                <a:cs typeface="Source Sans Pro"/>
                <a:sym typeface="Source Sans Pro"/>
              </a:rPr>
              <a:t>Career</a:t>
            </a:r>
          </a:p>
        </p:txBody>
      </p:sp>
      <p:sp>
        <p:nvSpPr>
          <p:cNvPr id="54" name="TextBox 54"/>
          <p:cNvSpPr txBox="1"/>
          <p:nvPr/>
        </p:nvSpPr>
        <p:spPr>
          <a:xfrm>
            <a:off x="493376" y="4267524"/>
            <a:ext cx="397173" cy="97412"/>
          </a:xfrm>
          <a:prstGeom prst="rect">
            <a:avLst/>
          </a:prstGeom>
        </p:spPr>
        <p:txBody>
          <a:bodyPr lIns="0" tIns="0" rIns="0" bIns="0" rtlCol="0" anchor="t">
            <a:spAutoFit/>
          </a:bodyPr>
          <a:lstStyle/>
          <a:p>
            <a:pPr algn="l">
              <a:lnSpc>
                <a:spcPts val="561"/>
              </a:lnSpc>
            </a:pPr>
            <a:r>
              <a:rPr lang="en-US" sz="1002">
                <a:solidFill>
                  <a:srgbClr val="221F20"/>
                </a:solidFill>
                <a:latin typeface="Source Sans Pro"/>
                <a:ea typeface="Source Sans Pro"/>
                <a:cs typeface="Source Sans Pro"/>
                <a:sym typeface="Source Sans Pro"/>
              </a:rPr>
              <a:t>project</a:t>
            </a:r>
          </a:p>
        </p:txBody>
      </p:sp>
      <p:sp>
        <p:nvSpPr>
          <p:cNvPr id="55" name="TextBox 55"/>
          <p:cNvSpPr txBox="1"/>
          <p:nvPr/>
        </p:nvSpPr>
        <p:spPr>
          <a:xfrm>
            <a:off x="759285" y="4458776"/>
            <a:ext cx="515064" cy="287912"/>
          </a:xfrm>
          <a:prstGeom prst="rect">
            <a:avLst/>
          </a:prstGeom>
        </p:spPr>
        <p:txBody>
          <a:bodyPr lIns="0" tIns="0" rIns="0" bIns="0" rtlCol="0" anchor="t">
            <a:spAutoFit/>
          </a:bodyPr>
          <a:lstStyle/>
          <a:p>
            <a:pPr algn="l">
              <a:lnSpc>
                <a:spcPts val="2505"/>
              </a:lnSpc>
            </a:pPr>
            <a:r>
              <a:rPr lang="en-US" sz="1002">
                <a:solidFill>
                  <a:srgbClr val="221F20"/>
                </a:solidFill>
                <a:latin typeface="Source Sans Pro"/>
                <a:ea typeface="Source Sans Pro"/>
                <a:cs typeface="Source Sans Pro"/>
                <a:sym typeface="Source Sans Pro"/>
              </a:rPr>
              <a:t>Personal </a:t>
            </a:r>
          </a:p>
        </p:txBody>
      </p:sp>
      <p:sp>
        <p:nvSpPr>
          <p:cNvPr id="56" name="TextBox 56"/>
          <p:cNvSpPr txBox="1"/>
          <p:nvPr/>
        </p:nvSpPr>
        <p:spPr>
          <a:xfrm>
            <a:off x="634536" y="4789046"/>
            <a:ext cx="743712" cy="97412"/>
          </a:xfrm>
          <a:prstGeom prst="rect">
            <a:avLst/>
          </a:prstGeom>
        </p:spPr>
        <p:txBody>
          <a:bodyPr lIns="0" tIns="0" rIns="0" bIns="0" rtlCol="0" anchor="t">
            <a:spAutoFit/>
          </a:bodyPr>
          <a:lstStyle/>
          <a:p>
            <a:pPr algn="l">
              <a:lnSpc>
                <a:spcPts val="501"/>
              </a:lnSpc>
            </a:pPr>
            <a:r>
              <a:rPr lang="en-US" sz="1002">
                <a:solidFill>
                  <a:srgbClr val="221F20"/>
                </a:solidFill>
                <a:latin typeface="Source Sans Pro"/>
                <a:ea typeface="Source Sans Pro"/>
                <a:cs typeface="Source Sans Pro"/>
                <a:sym typeface="Source Sans Pro"/>
              </a:rPr>
              <a:t>development</a:t>
            </a:r>
          </a:p>
        </p:txBody>
      </p:sp>
      <p:sp>
        <p:nvSpPr>
          <p:cNvPr id="57" name="TextBox 57"/>
          <p:cNvSpPr txBox="1"/>
          <p:nvPr/>
        </p:nvSpPr>
        <p:spPr>
          <a:xfrm>
            <a:off x="5654935" y="5802344"/>
            <a:ext cx="307534" cy="339766"/>
          </a:xfrm>
          <a:prstGeom prst="rect">
            <a:avLst/>
          </a:prstGeom>
        </p:spPr>
        <p:txBody>
          <a:bodyPr lIns="0" tIns="0" rIns="0" bIns="0" rtlCol="0" anchor="t">
            <a:spAutoFit/>
          </a:bodyPr>
          <a:lstStyle/>
          <a:p>
            <a:pPr algn="l">
              <a:lnSpc>
                <a:spcPts val="3037"/>
              </a:lnSpc>
            </a:pPr>
            <a:r>
              <a:rPr lang="en-US" sz="1214">
                <a:solidFill>
                  <a:srgbClr val="FFFFFF"/>
                </a:solidFill>
                <a:latin typeface="Source Sans Pro"/>
                <a:ea typeface="Source Sans Pro"/>
                <a:cs typeface="Source Sans Pro"/>
                <a:sym typeface="Source Sans Pro"/>
              </a:rPr>
              <a:t>How</a:t>
            </a:r>
          </a:p>
        </p:txBody>
      </p:sp>
      <p:sp>
        <p:nvSpPr>
          <p:cNvPr id="58" name="TextBox 58"/>
          <p:cNvSpPr txBox="1"/>
          <p:nvPr/>
        </p:nvSpPr>
        <p:spPr>
          <a:xfrm>
            <a:off x="5359451" y="6226064"/>
            <a:ext cx="911123" cy="339766"/>
          </a:xfrm>
          <a:prstGeom prst="rect">
            <a:avLst/>
          </a:prstGeom>
        </p:spPr>
        <p:txBody>
          <a:bodyPr lIns="0" tIns="0" rIns="0" bIns="0" rtlCol="0" anchor="t">
            <a:spAutoFit/>
          </a:bodyPr>
          <a:lstStyle/>
          <a:p>
            <a:pPr algn="l">
              <a:lnSpc>
                <a:spcPts val="3037"/>
              </a:lnSpc>
            </a:pPr>
            <a:r>
              <a:rPr lang="en-US" sz="1214">
                <a:solidFill>
                  <a:srgbClr val="FFFFFF"/>
                </a:solidFill>
                <a:latin typeface="Source Sans Pro"/>
                <a:ea typeface="Source Sans Pro"/>
                <a:cs typeface="Source Sans Pro"/>
                <a:sym typeface="Source Sans Pro"/>
              </a:rPr>
              <a:t>Development</a:t>
            </a:r>
          </a:p>
        </p:txBody>
      </p:sp>
      <p:sp>
        <p:nvSpPr>
          <p:cNvPr id="59" name="TextBox 59"/>
          <p:cNvSpPr txBox="1"/>
          <p:nvPr/>
        </p:nvSpPr>
        <p:spPr>
          <a:xfrm>
            <a:off x="5626389" y="6679397"/>
            <a:ext cx="349244" cy="339766"/>
          </a:xfrm>
          <a:prstGeom prst="rect">
            <a:avLst/>
          </a:prstGeom>
        </p:spPr>
        <p:txBody>
          <a:bodyPr lIns="0" tIns="0" rIns="0" bIns="0" rtlCol="0" anchor="t">
            <a:spAutoFit/>
          </a:bodyPr>
          <a:lstStyle/>
          <a:p>
            <a:pPr algn="l">
              <a:lnSpc>
                <a:spcPts val="3037"/>
              </a:lnSpc>
            </a:pPr>
            <a:r>
              <a:rPr lang="en-US" sz="1214">
                <a:solidFill>
                  <a:srgbClr val="FFFFFF"/>
                </a:solidFill>
                <a:latin typeface="Source Sans Pro"/>
                <a:ea typeface="Source Sans Pro"/>
                <a:cs typeface="Source Sans Pro"/>
                <a:sym typeface="Source Sans Pro"/>
              </a:rPr>
              <a:t>What</a:t>
            </a:r>
          </a:p>
        </p:txBody>
      </p:sp>
      <p:sp>
        <p:nvSpPr>
          <p:cNvPr id="60" name="TextBox 60"/>
          <p:cNvSpPr txBox="1"/>
          <p:nvPr/>
        </p:nvSpPr>
        <p:spPr>
          <a:xfrm>
            <a:off x="5110353" y="7308904"/>
            <a:ext cx="540887" cy="98984"/>
          </a:xfrm>
          <a:prstGeom prst="rect">
            <a:avLst/>
          </a:prstGeom>
        </p:spPr>
        <p:txBody>
          <a:bodyPr lIns="0" tIns="0" rIns="0" bIns="0" rtlCol="0" anchor="t">
            <a:spAutoFit/>
          </a:bodyPr>
          <a:lstStyle/>
          <a:p>
            <a:pPr algn="l">
              <a:lnSpc>
                <a:spcPts val="506"/>
              </a:lnSpc>
            </a:pPr>
            <a:r>
              <a:rPr lang="en-US" sz="1012">
                <a:solidFill>
                  <a:srgbClr val="221F20"/>
                </a:solidFill>
                <a:latin typeface="Source Sans Pro"/>
                <a:ea typeface="Source Sans Pro"/>
                <a:cs typeface="Source Sans Pro"/>
                <a:sym typeface="Source Sans Pro"/>
              </a:rPr>
              <a:t>Research </a:t>
            </a:r>
          </a:p>
        </p:txBody>
      </p:sp>
      <p:sp>
        <p:nvSpPr>
          <p:cNvPr id="61" name="TextBox 61"/>
          <p:cNvSpPr txBox="1"/>
          <p:nvPr/>
        </p:nvSpPr>
        <p:spPr>
          <a:xfrm>
            <a:off x="6063815" y="7372931"/>
            <a:ext cx="374056" cy="98984"/>
          </a:xfrm>
          <a:prstGeom prst="rect">
            <a:avLst/>
          </a:prstGeom>
        </p:spPr>
        <p:txBody>
          <a:bodyPr lIns="0" tIns="0" rIns="0" bIns="0" rtlCol="0" anchor="t">
            <a:spAutoFit/>
          </a:bodyPr>
          <a:lstStyle/>
          <a:p>
            <a:pPr algn="l">
              <a:lnSpc>
                <a:spcPts val="506"/>
              </a:lnSpc>
            </a:pPr>
            <a:r>
              <a:rPr lang="en-US" sz="1012">
                <a:solidFill>
                  <a:srgbClr val="221F20"/>
                </a:solidFill>
                <a:latin typeface="Source Sans Pro"/>
                <a:ea typeface="Source Sans Pro"/>
                <a:cs typeface="Source Sans Pro"/>
                <a:sym typeface="Source Sans Pro"/>
              </a:rPr>
              <a:t>Career</a:t>
            </a:r>
          </a:p>
        </p:txBody>
      </p:sp>
      <p:sp>
        <p:nvSpPr>
          <p:cNvPr id="62" name="TextBox 62"/>
          <p:cNvSpPr txBox="1"/>
          <p:nvPr/>
        </p:nvSpPr>
        <p:spPr>
          <a:xfrm>
            <a:off x="5165388" y="7431291"/>
            <a:ext cx="401212" cy="118034"/>
          </a:xfrm>
          <a:prstGeom prst="rect">
            <a:avLst/>
          </a:prstGeom>
        </p:spPr>
        <p:txBody>
          <a:bodyPr lIns="0" tIns="0" rIns="0" bIns="0" rtlCol="0" anchor="t">
            <a:spAutoFit/>
          </a:bodyPr>
          <a:lstStyle/>
          <a:p>
            <a:pPr algn="l">
              <a:lnSpc>
                <a:spcPts val="712"/>
              </a:lnSpc>
            </a:pPr>
            <a:r>
              <a:rPr lang="en-US" sz="1012">
                <a:solidFill>
                  <a:srgbClr val="221F20"/>
                </a:solidFill>
                <a:latin typeface="Source Sans Pro"/>
                <a:ea typeface="Source Sans Pro"/>
                <a:cs typeface="Source Sans Pro"/>
                <a:sym typeface="Source Sans Pro"/>
              </a:rPr>
              <a:t>project</a:t>
            </a:r>
          </a:p>
        </p:txBody>
      </p:sp>
      <p:sp>
        <p:nvSpPr>
          <p:cNvPr id="63" name="TextBox 63"/>
          <p:cNvSpPr txBox="1"/>
          <p:nvPr/>
        </p:nvSpPr>
        <p:spPr>
          <a:xfrm>
            <a:off x="5433622" y="7564203"/>
            <a:ext cx="751265" cy="430930"/>
          </a:xfrm>
          <a:prstGeom prst="rect">
            <a:avLst/>
          </a:prstGeom>
        </p:spPr>
        <p:txBody>
          <a:bodyPr lIns="0" tIns="0" rIns="0" bIns="0" rtlCol="0" anchor="t">
            <a:spAutoFit/>
          </a:bodyPr>
          <a:lstStyle/>
          <a:p>
            <a:pPr algn="ctr">
              <a:lnSpc>
                <a:spcPts val="2531"/>
              </a:lnSpc>
            </a:pPr>
            <a:r>
              <a:rPr lang="en-US" sz="1012">
                <a:solidFill>
                  <a:srgbClr val="221F20"/>
                </a:solidFill>
                <a:latin typeface="Source Sans Pro"/>
                <a:ea typeface="Source Sans Pro"/>
                <a:cs typeface="Source Sans Pro"/>
                <a:sym typeface="Source Sans Pro"/>
              </a:rPr>
              <a:t>Personal </a:t>
            </a:r>
          </a:p>
          <a:p>
            <a:pPr algn="ctr">
              <a:lnSpc>
                <a:spcPts val="506"/>
              </a:lnSpc>
            </a:pPr>
            <a:r>
              <a:rPr lang="en-US" sz="1012">
                <a:solidFill>
                  <a:srgbClr val="221F20"/>
                </a:solidFill>
                <a:latin typeface="Source Sans Pro"/>
                <a:ea typeface="Source Sans Pro"/>
                <a:cs typeface="Source Sans Pro"/>
                <a:sym typeface="Source Sans Pro"/>
              </a:rPr>
              <a:t>development</a:t>
            </a:r>
          </a:p>
        </p:txBody>
      </p:sp>
      <p:sp>
        <p:nvSpPr>
          <p:cNvPr id="64" name="TextBox 64"/>
          <p:cNvSpPr txBox="1"/>
          <p:nvPr/>
        </p:nvSpPr>
        <p:spPr>
          <a:xfrm rot="3304680">
            <a:off x="6579488" y="6754847"/>
            <a:ext cx="668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F</a:t>
            </a:r>
          </a:p>
        </p:txBody>
      </p:sp>
      <p:sp>
        <p:nvSpPr>
          <p:cNvPr id="65" name="TextBox 65"/>
          <p:cNvSpPr txBox="1"/>
          <p:nvPr/>
        </p:nvSpPr>
        <p:spPr>
          <a:xfrm rot="3304680">
            <a:off x="6899909" y="6554022"/>
            <a:ext cx="38214" cy="184976"/>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I</a:t>
            </a:r>
          </a:p>
        </p:txBody>
      </p:sp>
      <p:sp>
        <p:nvSpPr>
          <p:cNvPr id="66" name="TextBox 66"/>
          <p:cNvSpPr txBox="1"/>
          <p:nvPr/>
        </p:nvSpPr>
        <p:spPr>
          <a:xfrm rot="3487260">
            <a:off x="6624235" y="6798486"/>
            <a:ext cx="34366"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i</a:t>
            </a:r>
          </a:p>
        </p:txBody>
      </p:sp>
      <p:sp>
        <p:nvSpPr>
          <p:cNvPr id="67" name="TextBox 67"/>
          <p:cNvSpPr txBox="1"/>
          <p:nvPr/>
        </p:nvSpPr>
        <p:spPr>
          <a:xfrm rot="3613500">
            <a:off x="6642115" y="6829454"/>
            <a:ext cx="355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l</a:t>
            </a:r>
          </a:p>
        </p:txBody>
      </p:sp>
      <p:sp>
        <p:nvSpPr>
          <p:cNvPr id="68" name="TextBox 68"/>
          <p:cNvSpPr txBox="1"/>
          <p:nvPr/>
        </p:nvSpPr>
        <p:spPr>
          <a:xfrm rot="3613500">
            <a:off x="6952287" y="6662233"/>
            <a:ext cx="68504" cy="185490"/>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69" name="TextBox 69"/>
          <p:cNvSpPr txBox="1"/>
          <p:nvPr/>
        </p:nvSpPr>
        <p:spPr>
          <a:xfrm rot="3741360">
            <a:off x="6659659" y="6861477"/>
            <a:ext cx="355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l</a:t>
            </a:r>
          </a:p>
        </p:txBody>
      </p:sp>
      <p:sp>
        <p:nvSpPr>
          <p:cNvPr id="70" name="TextBox 70"/>
          <p:cNvSpPr txBox="1"/>
          <p:nvPr/>
        </p:nvSpPr>
        <p:spPr>
          <a:xfrm rot="3868499">
            <a:off x="6676469" y="6893887"/>
            <a:ext cx="34366"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i</a:t>
            </a:r>
          </a:p>
        </p:txBody>
      </p:sp>
      <p:sp>
        <p:nvSpPr>
          <p:cNvPr id="71" name="TextBox 71"/>
          <p:cNvSpPr txBox="1"/>
          <p:nvPr/>
        </p:nvSpPr>
        <p:spPr>
          <a:xfrm rot="4063620">
            <a:off x="6679797" y="6944634"/>
            <a:ext cx="734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n</a:t>
            </a:r>
          </a:p>
        </p:txBody>
      </p:sp>
      <p:sp>
        <p:nvSpPr>
          <p:cNvPr id="72" name="TextBox 72"/>
          <p:cNvSpPr txBox="1"/>
          <p:nvPr/>
        </p:nvSpPr>
        <p:spPr>
          <a:xfrm rot="4319880">
            <a:off x="6707434" y="7013014"/>
            <a:ext cx="6819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g</a:t>
            </a:r>
          </a:p>
        </p:txBody>
      </p:sp>
      <p:sp>
        <p:nvSpPr>
          <p:cNvPr id="73" name="TextBox 73"/>
          <p:cNvSpPr txBox="1"/>
          <p:nvPr/>
        </p:nvSpPr>
        <p:spPr>
          <a:xfrm rot="4661940">
            <a:off x="6732846" y="7106902"/>
            <a:ext cx="6819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g</a:t>
            </a:r>
          </a:p>
        </p:txBody>
      </p:sp>
      <p:sp>
        <p:nvSpPr>
          <p:cNvPr id="74" name="TextBox 74"/>
          <p:cNvSpPr txBox="1"/>
          <p:nvPr/>
        </p:nvSpPr>
        <p:spPr>
          <a:xfrm rot="4899720">
            <a:off x="6745292" y="7173778"/>
            <a:ext cx="67675"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a</a:t>
            </a:r>
          </a:p>
        </p:txBody>
      </p:sp>
      <p:sp>
        <p:nvSpPr>
          <p:cNvPr id="75" name="TextBox 75"/>
          <p:cNvSpPr txBox="1"/>
          <p:nvPr/>
        </p:nvSpPr>
        <p:spPr>
          <a:xfrm rot="5152320">
            <a:off x="6750073" y="7246087"/>
            <a:ext cx="7397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p</a:t>
            </a:r>
          </a:p>
        </p:txBody>
      </p:sp>
      <p:sp>
        <p:nvSpPr>
          <p:cNvPr id="76" name="TextBox 76"/>
          <p:cNvSpPr txBox="1"/>
          <p:nvPr/>
        </p:nvSpPr>
        <p:spPr>
          <a:xfrm rot="5380800">
            <a:off x="6761216" y="7312530"/>
            <a:ext cx="5653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s</a:t>
            </a:r>
          </a:p>
        </p:txBody>
      </p:sp>
      <p:sp>
        <p:nvSpPr>
          <p:cNvPr id="77" name="TextBox 77"/>
          <p:cNvSpPr txBox="1"/>
          <p:nvPr/>
        </p:nvSpPr>
        <p:spPr>
          <a:xfrm rot="5790780">
            <a:off x="6749408" y="7430387"/>
            <a:ext cx="67675"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a</a:t>
            </a:r>
          </a:p>
        </p:txBody>
      </p:sp>
      <p:sp>
        <p:nvSpPr>
          <p:cNvPr id="78" name="TextBox 78"/>
          <p:cNvSpPr txBox="1"/>
          <p:nvPr/>
        </p:nvSpPr>
        <p:spPr>
          <a:xfrm rot="6045600">
            <a:off x="6735676" y="7502243"/>
            <a:ext cx="734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n</a:t>
            </a:r>
          </a:p>
        </p:txBody>
      </p:sp>
      <p:sp>
        <p:nvSpPr>
          <p:cNvPr id="79" name="TextBox 79"/>
          <p:cNvSpPr txBox="1"/>
          <p:nvPr/>
        </p:nvSpPr>
        <p:spPr>
          <a:xfrm rot="6045600">
            <a:off x="7099960" y="7563717"/>
            <a:ext cx="67475" cy="185090"/>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80" name="TextBox 80"/>
          <p:cNvSpPr txBox="1"/>
          <p:nvPr/>
        </p:nvSpPr>
        <p:spPr>
          <a:xfrm rot="6313260">
            <a:off x="6718300" y="7576374"/>
            <a:ext cx="7397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d</a:t>
            </a:r>
          </a:p>
        </p:txBody>
      </p:sp>
      <p:sp>
        <p:nvSpPr>
          <p:cNvPr id="81" name="TextBox 81"/>
          <p:cNvSpPr txBox="1"/>
          <p:nvPr/>
        </p:nvSpPr>
        <p:spPr>
          <a:xfrm rot="6663060">
            <a:off x="6691026" y="7670852"/>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82" name="TextBox 82"/>
          <p:cNvSpPr txBox="1"/>
          <p:nvPr/>
        </p:nvSpPr>
        <p:spPr>
          <a:xfrm rot="6892680">
            <a:off x="6667156" y="7731081"/>
            <a:ext cx="6308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x</a:t>
            </a:r>
          </a:p>
        </p:txBody>
      </p:sp>
      <p:sp>
        <p:nvSpPr>
          <p:cNvPr id="83" name="TextBox 83"/>
          <p:cNvSpPr txBox="1"/>
          <p:nvPr/>
        </p:nvSpPr>
        <p:spPr>
          <a:xfrm rot="6892680">
            <a:off x="7004179" y="7882471"/>
            <a:ext cx="56940" cy="184852"/>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s</a:t>
            </a:r>
          </a:p>
        </p:txBody>
      </p:sp>
      <p:sp>
        <p:nvSpPr>
          <p:cNvPr id="84" name="TextBox 84"/>
          <p:cNvSpPr txBox="1"/>
          <p:nvPr/>
        </p:nvSpPr>
        <p:spPr>
          <a:xfrm rot="7138740">
            <a:off x="6630002" y="7793734"/>
            <a:ext cx="7397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p</a:t>
            </a:r>
          </a:p>
        </p:txBody>
      </p:sp>
      <p:sp>
        <p:nvSpPr>
          <p:cNvPr id="85" name="TextBox 85"/>
          <p:cNvSpPr txBox="1"/>
          <p:nvPr/>
        </p:nvSpPr>
        <p:spPr>
          <a:xfrm rot="7392180">
            <a:off x="6596187" y="7855919"/>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86" name="TextBox 86"/>
          <p:cNvSpPr txBox="1"/>
          <p:nvPr/>
        </p:nvSpPr>
        <p:spPr>
          <a:xfrm rot="7599420">
            <a:off x="6570720" y="7904697"/>
            <a:ext cx="48920"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r</a:t>
            </a:r>
          </a:p>
        </p:txBody>
      </p:sp>
      <p:sp>
        <p:nvSpPr>
          <p:cNvPr id="87" name="TextBox 87"/>
          <p:cNvSpPr txBox="1"/>
          <p:nvPr/>
        </p:nvSpPr>
        <p:spPr>
          <a:xfrm rot="7748340">
            <a:off x="6551557" y="7938486"/>
            <a:ext cx="34366"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i</a:t>
            </a:r>
          </a:p>
        </p:txBody>
      </p:sp>
      <p:sp>
        <p:nvSpPr>
          <p:cNvPr id="88" name="TextBox 88"/>
          <p:cNvSpPr txBox="1"/>
          <p:nvPr/>
        </p:nvSpPr>
        <p:spPr>
          <a:xfrm rot="7928940">
            <a:off x="6501928" y="7977945"/>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89" name="TextBox 89"/>
          <p:cNvSpPr txBox="1"/>
          <p:nvPr/>
        </p:nvSpPr>
        <p:spPr>
          <a:xfrm rot="8178779">
            <a:off x="6448369" y="8029477"/>
            <a:ext cx="734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n</a:t>
            </a:r>
          </a:p>
        </p:txBody>
      </p:sp>
      <p:sp>
        <p:nvSpPr>
          <p:cNvPr id="90" name="TextBox 90"/>
          <p:cNvSpPr txBox="1"/>
          <p:nvPr/>
        </p:nvSpPr>
        <p:spPr>
          <a:xfrm rot="8418720">
            <a:off x="6403123" y="8075364"/>
            <a:ext cx="60598"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c</a:t>
            </a:r>
          </a:p>
        </p:txBody>
      </p:sp>
      <p:sp>
        <p:nvSpPr>
          <p:cNvPr id="91" name="TextBox 91"/>
          <p:cNvSpPr txBox="1"/>
          <p:nvPr/>
        </p:nvSpPr>
        <p:spPr>
          <a:xfrm rot="8636160">
            <a:off x="6350947" y="8113715"/>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92" name="TextBox 92"/>
          <p:cNvSpPr txBox="1"/>
          <p:nvPr/>
        </p:nvSpPr>
        <p:spPr>
          <a:xfrm rot="8857380">
            <a:off x="6303419" y="8149331"/>
            <a:ext cx="5653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s</a:t>
            </a:r>
          </a:p>
        </p:txBody>
      </p:sp>
      <p:sp>
        <p:nvSpPr>
          <p:cNvPr id="93" name="TextBox 93"/>
          <p:cNvSpPr txBox="1"/>
          <p:nvPr/>
        </p:nvSpPr>
        <p:spPr>
          <a:xfrm rot="-9178260">
            <a:off x="5321535" y="8195273"/>
            <a:ext cx="71485"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S</a:t>
            </a:r>
          </a:p>
        </p:txBody>
      </p:sp>
      <p:sp>
        <p:nvSpPr>
          <p:cNvPr id="94" name="TextBox 94"/>
          <p:cNvSpPr txBox="1"/>
          <p:nvPr/>
        </p:nvSpPr>
        <p:spPr>
          <a:xfrm rot="-8926680">
            <a:off x="5260148" y="8160246"/>
            <a:ext cx="68466"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k</a:t>
            </a:r>
          </a:p>
        </p:txBody>
      </p:sp>
      <p:sp>
        <p:nvSpPr>
          <p:cNvPr id="95" name="TextBox 95"/>
          <p:cNvSpPr txBox="1"/>
          <p:nvPr/>
        </p:nvSpPr>
        <p:spPr>
          <a:xfrm rot="-8741400">
            <a:off x="5232392" y="8131616"/>
            <a:ext cx="34366"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i</a:t>
            </a:r>
          </a:p>
        </p:txBody>
      </p:sp>
      <p:sp>
        <p:nvSpPr>
          <p:cNvPr id="96" name="TextBox 96"/>
          <p:cNvSpPr txBox="1"/>
          <p:nvPr/>
        </p:nvSpPr>
        <p:spPr>
          <a:xfrm rot="-8614140">
            <a:off x="5202252" y="8110622"/>
            <a:ext cx="355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l</a:t>
            </a:r>
          </a:p>
        </p:txBody>
      </p:sp>
      <p:sp>
        <p:nvSpPr>
          <p:cNvPr id="97" name="TextBox 97"/>
          <p:cNvSpPr txBox="1"/>
          <p:nvPr/>
        </p:nvSpPr>
        <p:spPr>
          <a:xfrm rot="-8486400">
            <a:off x="5173418" y="8088515"/>
            <a:ext cx="355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l</a:t>
            </a:r>
          </a:p>
        </p:txBody>
      </p:sp>
      <p:sp>
        <p:nvSpPr>
          <p:cNvPr id="98" name="TextBox 98"/>
          <p:cNvSpPr txBox="1"/>
          <p:nvPr/>
        </p:nvSpPr>
        <p:spPr>
          <a:xfrm rot="-8319600">
            <a:off x="5126776" y="8058067"/>
            <a:ext cx="5653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s</a:t>
            </a:r>
          </a:p>
        </p:txBody>
      </p:sp>
      <p:sp>
        <p:nvSpPr>
          <p:cNvPr id="99" name="TextBox 99"/>
          <p:cNvSpPr txBox="1"/>
          <p:nvPr/>
        </p:nvSpPr>
        <p:spPr>
          <a:xfrm rot="-7988580">
            <a:off x="5050941" y="7992606"/>
            <a:ext cx="734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n</a:t>
            </a:r>
          </a:p>
        </p:txBody>
      </p:sp>
      <p:sp>
        <p:nvSpPr>
          <p:cNvPr id="100" name="TextBox 100"/>
          <p:cNvSpPr txBox="1"/>
          <p:nvPr/>
        </p:nvSpPr>
        <p:spPr>
          <a:xfrm rot="-7735440">
            <a:off x="4697235" y="8159309"/>
            <a:ext cx="75648" cy="185661"/>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n</a:t>
            </a:r>
          </a:p>
        </p:txBody>
      </p:sp>
      <p:sp>
        <p:nvSpPr>
          <p:cNvPr id="101" name="TextBox 101"/>
          <p:cNvSpPr txBox="1"/>
          <p:nvPr/>
        </p:nvSpPr>
        <p:spPr>
          <a:xfrm rot="-7735440">
            <a:off x="5006998" y="7938196"/>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02" name="TextBox 102"/>
          <p:cNvSpPr txBox="1"/>
          <p:nvPr/>
        </p:nvSpPr>
        <p:spPr>
          <a:xfrm rot="-7495740">
            <a:off x="4650859" y="8084609"/>
            <a:ext cx="58483" cy="185357"/>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s</a:t>
            </a:r>
          </a:p>
        </p:txBody>
      </p:sp>
      <p:sp>
        <p:nvSpPr>
          <p:cNvPr id="103" name="TextBox 103"/>
          <p:cNvSpPr txBox="1"/>
          <p:nvPr/>
        </p:nvSpPr>
        <p:spPr>
          <a:xfrm rot="-7495740">
            <a:off x="4965746" y="7883308"/>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04" name="TextBox 104"/>
          <p:cNvSpPr txBox="1"/>
          <p:nvPr/>
        </p:nvSpPr>
        <p:spPr>
          <a:xfrm rot="-7245600">
            <a:off x="4922854" y="7822532"/>
            <a:ext cx="7397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d</a:t>
            </a:r>
          </a:p>
        </p:txBody>
      </p:sp>
      <p:sp>
        <p:nvSpPr>
          <p:cNvPr id="105" name="TextBox 105"/>
          <p:cNvSpPr txBox="1"/>
          <p:nvPr/>
        </p:nvSpPr>
        <p:spPr>
          <a:xfrm rot="-6996780">
            <a:off x="4567237" y="7923266"/>
            <a:ext cx="36043" cy="184814"/>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l</a:t>
            </a:r>
          </a:p>
        </p:txBody>
      </p:sp>
      <p:sp>
        <p:nvSpPr>
          <p:cNvPr id="106" name="TextBox 106"/>
          <p:cNvSpPr txBox="1"/>
          <p:nvPr/>
        </p:nvSpPr>
        <p:spPr>
          <a:xfrm rot="-6996780">
            <a:off x="4891772" y="7759046"/>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07" name="TextBox 107"/>
          <p:cNvSpPr txBox="1"/>
          <p:nvPr/>
        </p:nvSpPr>
        <p:spPr>
          <a:xfrm rot="-6744420">
            <a:off x="4858000" y="7693026"/>
            <a:ext cx="7397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d</a:t>
            </a:r>
          </a:p>
        </p:txBody>
      </p:sp>
      <p:sp>
        <p:nvSpPr>
          <p:cNvPr id="108" name="TextBox 108"/>
          <p:cNvSpPr txBox="1"/>
          <p:nvPr/>
        </p:nvSpPr>
        <p:spPr>
          <a:xfrm rot="-6431520">
            <a:off x="4470140" y="7730094"/>
            <a:ext cx="74733" cy="185271"/>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n</a:t>
            </a:r>
          </a:p>
        </p:txBody>
      </p:sp>
      <p:sp>
        <p:nvSpPr>
          <p:cNvPr id="109" name="TextBox 109"/>
          <p:cNvSpPr txBox="1"/>
          <p:nvPr/>
        </p:nvSpPr>
        <p:spPr>
          <a:xfrm rot="-6431520">
            <a:off x="4840824" y="7609041"/>
            <a:ext cx="4734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t</a:t>
            </a:r>
          </a:p>
        </p:txBody>
      </p:sp>
      <p:sp>
        <p:nvSpPr>
          <p:cNvPr id="110" name="TextBox 110"/>
          <p:cNvSpPr txBox="1"/>
          <p:nvPr/>
        </p:nvSpPr>
        <p:spPr>
          <a:xfrm rot="-6222660">
            <a:off x="4812904" y="7551797"/>
            <a:ext cx="7200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o</a:t>
            </a:r>
          </a:p>
        </p:txBody>
      </p:sp>
      <p:sp>
        <p:nvSpPr>
          <p:cNvPr id="111" name="TextBox 111"/>
          <p:cNvSpPr txBox="1"/>
          <p:nvPr/>
        </p:nvSpPr>
        <p:spPr>
          <a:xfrm rot="-5873640">
            <a:off x="4423669" y="7498747"/>
            <a:ext cx="64151" cy="1851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x</a:t>
            </a:r>
          </a:p>
        </p:txBody>
      </p:sp>
      <p:sp>
        <p:nvSpPr>
          <p:cNvPr id="112" name="TextBox 112"/>
          <p:cNvSpPr txBox="1"/>
          <p:nvPr/>
        </p:nvSpPr>
        <p:spPr>
          <a:xfrm rot="-5873640">
            <a:off x="4796430" y="7454389"/>
            <a:ext cx="67675"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a</a:t>
            </a:r>
          </a:p>
        </p:txBody>
      </p:sp>
      <p:sp>
        <p:nvSpPr>
          <p:cNvPr id="113" name="TextBox 113"/>
          <p:cNvSpPr txBox="1"/>
          <p:nvPr/>
        </p:nvSpPr>
        <p:spPr>
          <a:xfrm rot="-5641140">
            <a:off x="4410739" y="7429244"/>
            <a:ext cx="75552" cy="185395"/>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p</a:t>
            </a:r>
          </a:p>
        </p:txBody>
      </p:sp>
      <p:sp>
        <p:nvSpPr>
          <p:cNvPr id="114" name="TextBox 114"/>
          <p:cNvSpPr txBox="1"/>
          <p:nvPr/>
        </p:nvSpPr>
        <p:spPr>
          <a:xfrm rot="-5641140">
            <a:off x="4793044" y="7388534"/>
            <a:ext cx="60598"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c</a:t>
            </a:r>
          </a:p>
        </p:txBody>
      </p:sp>
      <p:sp>
        <p:nvSpPr>
          <p:cNvPr id="115" name="TextBox 115"/>
          <p:cNvSpPr txBox="1"/>
          <p:nvPr/>
        </p:nvSpPr>
        <p:spPr>
          <a:xfrm rot="-5401200">
            <a:off x="4784465" y="7320100"/>
            <a:ext cx="73190"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h</a:t>
            </a:r>
          </a:p>
        </p:txBody>
      </p:sp>
      <p:sp>
        <p:nvSpPr>
          <p:cNvPr id="116" name="TextBox 116"/>
          <p:cNvSpPr txBox="1"/>
          <p:nvPr/>
        </p:nvSpPr>
        <p:spPr>
          <a:xfrm rot="-5206860">
            <a:off x="4805042" y="7264458"/>
            <a:ext cx="34366"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i</a:t>
            </a:r>
          </a:p>
        </p:txBody>
      </p:sp>
      <p:sp>
        <p:nvSpPr>
          <p:cNvPr id="117" name="TextBox 117"/>
          <p:cNvSpPr txBox="1"/>
          <p:nvPr/>
        </p:nvSpPr>
        <p:spPr>
          <a:xfrm rot="-5026200">
            <a:off x="4793560" y="7212846"/>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18" name="TextBox 118"/>
          <p:cNvSpPr txBox="1"/>
          <p:nvPr/>
        </p:nvSpPr>
        <p:spPr>
          <a:xfrm rot="-4789800">
            <a:off x="4436836" y="7068228"/>
            <a:ext cx="62284" cy="1853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c</a:t>
            </a:r>
          </a:p>
        </p:txBody>
      </p:sp>
      <p:sp>
        <p:nvSpPr>
          <p:cNvPr id="119" name="TextBox 119"/>
          <p:cNvSpPr txBox="1"/>
          <p:nvPr/>
        </p:nvSpPr>
        <p:spPr>
          <a:xfrm rot="-4789800">
            <a:off x="4804025" y="7145599"/>
            <a:ext cx="64922"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v</a:t>
            </a:r>
          </a:p>
        </p:txBody>
      </p:sp>
      <p:sp>
        <p:nvSpPr>
          <p:cNvPr id="120" name="TextBox 120"/>
          <p:cNvSpPr txBox="1"/>
          <p:nvPr/>
        </p:nvSpPr>
        <p:spPr>
          <a:xfrm rot="-4557780">
            <a:off x="4817248" y="7080296"/>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21" name="TextBox 121"/>
          <p:cNvSpPr txBox="1"/>
          <p:nvPr/>
        </p:nvSpPr>
        <p:spPr>
          <a:xfrm rot="-4223400">
            <a:off x="4488113" y="6859739"/>
            <a:ext cx="74152" cy="185014"/>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n</a:t>
            </a:r>
          </a:p>
        </p:txBody>
      </p:sp>
      <p:sp>
        <p:nvSpPr>
          <p:cNvPr id="122" name="TextBox 122"/>
          <p:cNvSpPr txBox="1"/>
          <p:nvPr/>
        </p:nvSpPr>
        <p:spPr>
          <a:xfrm rot="-4223400">
            <a:off x="4844262" y="6988193"/>
            <a:ext cx="6819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g</a:t>
            </a:r>
          </a:p>
        </p:txBody>
      </p:sp>
      <p:sp>
        <p:nvSpPr>
          <p:cNvPr id="123" name="TextBox 123"/>
          <p:cNvSpPr txBox="1"/>
          <p:nvPr/>
        </p:nvSpPr>
        <p:spPr>
          <a:xfrm rot="-3979440">
            <a:off x="4868268" y="6922995"/>
            <a:ext cx="7200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o</a:t>
            </a:r>
          </a:p>
        </p:txBody>
      </p:sp>
      <p:sp>
        <p:nvSpPr>
          <p:cNvPr id="124" name="TextBox 124"/>
          <p:cNvSpPr txBox="1"/>
          <p:nvPr/>
        </p:nvSpPr>
        <p:spPr>
          <a:xfrm rot="-3734280">
            <a:off x="4900895" y="6859660"/>
            <a:ext cx="67675"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a</a:t>
            </a:r>
          </a:p>
        </p:txBody>
      </p:sp>
      <p:sp>
        <p:nvSpPr>
          <p:cNvPr id="125" name="TextBox 125"/>
          <p:cNvSpPr txBox="1"/>
          <p:nvPr/>
        </p:nvSpPr>
        <p:spPr>
          <a:xfrm rot="-3547500">
            <a:off x="4942804" y="6813045"/>
            <a:ext cx="355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l</a:t>
            </a:r>
          </a:p>
        </p:txBody>
      </p:sp>
      <p:sp>
        <p:nvSpPr>
          <p:cNvPr id="126" name="TextBox 126"/>
          <p:cNvSpPr txBox="1"/>
          <p:nvPr/>
        </p:nvSpPr>
        <p:spPr>
          <a:xfrm rot="-3381960">
            <a:off x="4957754" y="6773077"/>
            <a:ext cx="5653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s</a:t>
            </a:r>
          </a:p>
        </p:txBody>
      </p:sp>
      <p:sp>
        <p:nvSpPr>
          <p:cNvPr id="127" name="TextBox 127"/>
          <p:cNvSpPr txBox="1"/>
          <p:nvPr/>
        </p:nvSpPr>
        <p:spPr>
          <a:xfrm rot="3473760">
            <a:off x="6913394" y="6601394"/>
            <a:ext cx="7397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d</a:t>
            </a:r>
          </a:p>
        </p:txBody>
      </p:sp>
      <p:sp>
        <p:nvSpPr>
          <p:cNvPr id="128" name="TextBox 128"/>
          <p:cNvSpPr txBox="1"/>
          <p:nvPr/>
        </p:nvSpPr>
        <p:spPr>
          <a:xfrm rot="3837420">
            <a:off x="6982918" y="6725950"/>
            <a:ext cx="734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n</a:t>
            </a:r>
          </a:p>
        </p:txBody>
      </p:sp>
      <p:sp>
        <p:nvSpPr>
          <p:cNvPr id="129" name="TextBox 129"/>
          <p:cNvSpPr txBox="1"/>
          <p:nvPr/>
        </p:nvSpPr>
        <p:spPr>
          <a:xfrm rot="3994140">
            <a:off x="7021366" y="6781605"/>
            <a:ext cx="4734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t</a:t>
            </a:r>
          </a:p>
        </p:txBody>
      </p:sp>
      <p:sp>
        <p:nvSpPr>
          <p:cNvPr id="130" name="TextBox 130"/>
          <p:cNvSpPr txBox="1"/>
          <p:nvPr/>
        </p:nvSpPr>
        <p:spPr>
          <a:xfrm rot="4100880">
            <a:off x="7043701" y="6820086"/>
            <a:ext cx="34366"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i</a:t>
            </a:r>
          </a:p>
        </p:txBody>
      </p:sp>
      <p:sp>
        <p:nvSpPr>
          <p:cNvPr id="131" name="TextBox 131"/>
          <p:cNvSpPr txBox="1"/>
          <p:nvPr/>
        </p:nvSpPr>
        <p:spPr>
          <a:xfrm rot="4200000">
            <a:off x="7053935" y="6856238"/>
            <a:ext cx="4157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f</a:t>
            </a:r>
          </a:p>
        </p:txBody>
      </p:sp>
      <p:sp>
        <p:nvSpPr>
          <p:cNvPr id="132" name="TextBox 132"/>
          <p:cNvSpPr txBox="1"/>
          <p:nvPr/>
        </p:nvSpPr>
        <p:spPr>
          <a:xfrm rot="4338720">
            <a:off x="7059940" y="6907427"/>
            <a:ext cx="64922"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y</a:t>
            </a:r>
          </a:p>
        </p:txBody>
      </p:sp>
      <p:sp>
        <p:nvSpPr>
          <p:cNvPr id="133" name="TextBox 133"/>
          <p:cNvSpPr txBox="1"/>
          <p:nvPr/>
        </p:nvSpPr>
        <p:spPr>
          <a:xfrm rot="4468680">
            <a:off x="7089403" y="6955989"/>
            <a:ext cx="34366"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i</a:t>
            </a:r>
          </a:p>
        </p:txBody>
      </p:sp>
      <p:sp>
        <p:nvSpPr>
          <p:cNvPr id="134" name="TextBox 134"/>
          <p:cNvSpPr txBox="1"/>
          <p:nvPr/>
        </p:nvSpPr>
        <p:spPr>
          <a:xfrm rot="4608660">
            <a:off x="7083785" y="7008874"/>
            <a:ext cx="734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n</a:t>
            </a:r>
          </a:p>
        </p:txBody>
      </p:sp>
      <p:sp>
        <p:nvSpPr>
          <p:cNvPr id="135" name="TextBox 135"/>
          <p:cNvSpPr txBox="1"/>
          <p:nvPr/>
        </p:nvSpPr>
        <p:spPr>
          <a:xfrm rot="4793040">
            <a:off x="7100884" y="7079423"/>
            <a:ext cx="6819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g</a:t>
            </a:r>
          </a:p>
        </p:txBody>
      </p:sp>
      <p:sp>
        <p:nvSpPr>
          <p:cNvPr id="136" name="TextBox 136"/>
          <p:cNvSpPr txBox="1"/>
          <p:nvPr/>
        </p:nvSpPr>
        <p:spPr>
          <a:xfrm rot="5092080">
            <a:off x="7095706" y="7195850"/>
            <a:ext cx="110566"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m</a:t>
            </a:r>
          </a:p>
        </p:txBody>
      </p:sp>
      <p:sp>
        <p:nvSpPr>
          <p:cNvPr id="137" name="TextBox 137"/>
          <p:cNvSpPr txBox="1"/>
          <p:nvPr/>
        </p:nvSpPr>
        <p:spPr>
          <a:xfrm rot="5320380">
            <a:off x="7121829" y="7286285"/>
            <a:ext cx="67675"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a</a:t>
            </a:r>
          </a:p>
        </p:txBody>
      </p:sp>
      <p:sp>
        <p:nvSpPr>
          <p:cNvPr id="138" name="TextBox 138"/>
          <p:cNvSpPr txBox="1"/>
          <p:nvPr/>
        </p:nvSpPr>
        <p:spPr>
          <a:xfrm rot="5499240">
            <a:off x="7118770" y="7357818"/>
            <a:ext cx="734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n</a:t>
            </a:r>
          </a:p>
        </p:txBody>
      </p:sp>
      <p:sp>
        <p:nvSpPr>
          <p:cNvPr id="139" name="TextBox 139"/>
          <p:cNvSpPr txBox="1"/>
          <p:nvPr/>
        </p:nvSpPr>
        <p:spPr>
          <a:xfrm rot="5680020">
            <a:off x="7117661" y="7429434"/>
            <a:ext cx="67675"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a</a:t>
            </a:r>
          </a:p>
        </p:txBody>
      </p:sp>
      <p:sp>
        <p:nvSpPr>
          <p:cNvPr id="140" name="TextBox 140"/>
          <p:cNvSpPr txBox="1"/>
          <p:nvPr/>
        </p:nvSpPr>
        <p:spPr>
          <a:xfrm rot="5855640">
            <a:off x="7110020" y="7498187"/>
            <a:ext cx="6819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g</a:t>
            </a:r>
          </a:p>
        </p:txBody>
      </p:sp>
      <p:sp>
        <p:nvSpPr>
          <p:cNvPr id="141" name="TextBox 141"/>
          <p:cNvSpPr txBox="1"/>
          <p:nvPr/>
        </p:nvSpPr>
        <p:spPr>
          <a:xfrm rot="6195360">
            <a:off x="7086248" y="7628877"/>
            <a:ext cx="67675"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a</a:t>
            </a:r>
          </a:p>
        </p:txBody>
      </p:sp>
      <p:sp>
        <p:nvSpPr>
          <p:cNvPr id="142" name="TextBox 142"/>
          <p:cNvSpPr txBox="1"/>
          <p:nvPr/>
        </p:nvSpPr>
        <p:spPr>
          <a:xfrm rot="6379380">
            <a:off x="7064908" y="7698253"/>
            <a:ext cx="73838"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b</a:t>
            </a:r>
          </a:p>
        </p:txBody>
      </p:sp>
      <p:sp>
        <p:nvSpPr>
          <p:cNvPr id="143" name="TextBox 143"/>
          <p:cNvSpPr txBox="1"/>
          <p:nvPr/>
        </p:nvSpPr>
        <p:spPr>
          <a:xfrm rot="6522420">
            <a:off x="7066900" y="7751455"/>
            <a:ext cx="355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l</a:t>
            </a:r>
          </a:p>
        </p:txBody>
      </p:sp>
      <p:sp>
        <p:nvSpPr>
          <p:cNvPr id="144" name="TextBox 144"/>
          <p:cNvSpPr txBox="1"/>
          <p:nvPr/>
        </p:nvSpPr>
        <p:spPr>
          <a:xfrm rot="6655620">
            <a:off x="7034118" y="7800297"/>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45" name="TextBox 145"/>
          <p:cNvSpPr txBox="1"/>
          <p:nvPr/>
        </p:nvSpPr>
        <p:spPr>
          <a:xfrm rot="7011660">
            <a:off x="6987161" y="7927436"/>
            <a:ext cx="4734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t</a:t>
            </a:r>
          </a:p>
        </p:txBody>
      </p:sp>
      <p:sp>
        <p:nvSpPr>
          <p:cNvPr id="146" name="TextBox 146"/>
          <p:cNvSpPr txBox="1"/>
          <p:nvPr/>
        </p:nvSpPr>
        <p:spPr>
          <a:xfrm rot="7154340">
            <a:off x="6951496" y="7976784"/>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47" name="TextBox 147"/>
          <p:cNvSpPr txBox="1"/>
          <p:nvPr/>
        </p:nvSpPr>
        <p:spPr>
          <a:xfrm rot="7336620">
            <a:off x="6911238" y="8038271"/>
            <a:ext cx="7397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p</a:t>
            </a:r>
          </a:p>
        </p:txBody>
      </p:sp>
      <p:sp>
        <p:nvSpPr>
          <p:cNvPr id="148" name="TextBox 148"/>
          <p:cNvSpPr txBox="1"/>
          <p:nvPr/>
        </p:nvSpPr>
        <p:spPr>
          <a:xfrm rot="7503240">
            <a:off x="6883460" y="8092807"/>
            <a:ext cx="5653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s</a:t>
            </a:r>
          </a:p>
        </p:txBody>
      </p:sp>
      <p:sp>
        <p:nvSpPr>
          <p:cNvPr id="149" name="TextBox 149"/>
          <p:cNvSpPr txBox="1"/>
          <p:nvPr/>
        </p:nvSpPr>
        <p:spPr>
          <a:xfrm rot="-9209760">
            <a:off x="5150497" y="8533441"/>
            <a:ext cx="8695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H</a:t>
            </a:r>
          </a:p>
        </p:txBody>
      </p:sp>
      <p:sp>
        <p:nvSpPr>
          <p:cNvPr id="150" name="TextBox 150"/>
          <p:cNvSpPr txBox="1"/>
          <p:nvPr/>
        </p:nvSpPr>
        <p:spPr>
          <a:xfrm rot="-9005100">
            <a:off x="5086721" y="8495291"/>
            <a:ext cx="7200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o</a:t>
            </a:r>
          </a:p>
        </p:txBody>
      </p:sp>
      <p:sp>
        <p:nvSpPr>
          <p:cNvPr id="151" name="TextBox 151"/>
          <p:cNvSpPr txBox="1"/>
          <p:nvPr/>
        </p:nvSpPr>
        <p:spPr>
          <a:xfrm rot="-8787540">
            <a:off x="5001142" y="8450287"/>
            <a:ext cx="98108"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w</a:t>
            </a:r>
          </a:p>
        </p:txBody>
      </p:sp>
      <p:sp>
        <p:nvSpPr>
          <p:cNvPr id="152" name="TextBox 152"/>
          <p:cNvSpPr txBox="1"/>
          <p:nvPr/>
        </p:nvSpPr>
        <p:spPr>
          <a:xfrm rot="-8531520">
            <a:off x="4944452" y="8391736"/>
            <a:ext cx="4734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t</a:t>
            </a:r>
          </a:p>
        </p:txBody>
      </p:sp>
      <p:sp>
        <p:nvSpPr>
          <p:cNvPr id="153" name="TextBox 153"/>
          <p:cNvSpPr txBox="1"/>
          <p:nvPr/>
        </p:nvSpPr>
        <p:spPr>
          <a:xfrm rot="-8380800">
            <a:off x="4886557" y="8354565"/>
            <a:ext cx="7200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o</a:t>
            </a:r>
          </a:p>
        </p:txBody>
      </p:sp>
      <p:sp>
        <p:nvSpPr>
          <p:cNvPr id="154" name="TextBox 154"/>
          <p:cNvSpPr txBox="1"/>
          <p:nvPr/>
        </p:nvSpPr>
        <p:spPr>
          <a:xfrm rot="-8130539">
            <a:off x="4816124" y="8288532"/>
            <a:ext cx="68199"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g</a:t>
            </a:r>
          </a:p>
        </p:txBody>
      </p:sp>
      <p:sp>
        <p:nvSpPr>
          <p:cNvPr id="155" name="TextBox 155"/>
          <p:cNvSpPr txBox="1"/>
          <p:nvPr/>
        </p:nvSpPr>
        <p:spPr>
          <a:xfrm rot="-7960380">
            <a:off x="4770007" y="8240647"/>
            <a:ext cx="67675"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a</a:t>
            </a:r>
          </a:p>
        </p:txBody>
      </p:sp>
      <p:sp>
        <p:nvSpPr>
          <p:cNvPr id="156" name="TextBox 156"/>
          <p:cNvSpPr txBox="1"/>
          <p:nvPr/>
        </p:nvSpPr>
        <p:spPr>
          <a:xfrm rot="-7828439">
            <a:off x="4752012" y="8201956"/>
            <a:ext cx="34366"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i</a:t>
            </a:r>
          </a:p>
        </p:txBody>
      </p:sp>
      <p:sp>
        <p:nvSpPr>
          <p:cNvPr id="157" name="TextBox 157"/>
          <p:cNvSpPr txBox="1"/>
          <p:nvPr/>
        </p:nvSpPr>
        <p:spPr>
          <a:xfrm rot="-7295760">
            <a:off x="4611417" y="8031574"/>
            <a:ext cx="68466"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k</a:t>
            </a:r>
          </a:p>
        </p:txBody>
      </p:sp>
      <p:sp>
        <p:nvSpPr>
          <p:cNvPr id="158" name="TextBox 158"/>
          <p:cNvSpPr txBox="1"/>
          <p:nvPr/>
        </p:nvSpPr>
        <p:spPr>
          <a:xfrm rot="-7148940">
            <a:off x="4601470" y="7986328"/>
            <a:ext cx="34366"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i</a:t>
            </a:r>
          </a:p>
        </p:txBody>
      </p:sp>
      <p:sp>
        <p:nvSpPr>
          <p:cNvPr id="159" name="TextBox 159"/>
          <p:cNvSpPr txBox="1"/>
          <p:nvPr/>
        </p:nvSpPr>
        <p:spPr>
          <a:xfrm rot="-7076760">
            <a:off x="4583934" y="7955327"/>
            <a:ext cx="355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l</a:t>
            </a:r>
          </a:p>
        </p:txBody>
      </p:sp>
      <p:sp>
        <p:nvSpPr>
          <p:cNvPr id="160" name="TextBox 160"/>
          <p:cNvSpPr txBox="1"/>
          <p:nvPr/>
        </p:nvSpPr>
        <p:spPr>
          <a:xfrm rot="-6868920">
            <a:off x="4537137" y="7881200"/>
            <a:ext cx="5653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s</a:t>
            </a:r>
          </a:p>
        </p:txBody>
      </p:sp>
      <p:sp>
        <p:nvSpPr>
          <p:cNvPr id="161" name="TextBox 161"/>
          <p:cNvSpPr txBox="1"/>
          <p:nvPr/>
        </p:nvSpPr>
        <p:spPr>
          <a:xfrm rot="-6640860">
            <a:off x="4497149" y="7798153"/>
            <a:ext cx="67675"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a</a:t>
            </a:r>
          </a:p>
        </p:txBody>
      </p:sp>
      <p:sp>
        <p:nvSpPr>
          <p:cNvPr id="162" name="TextBox 162"/>
          <p:cNvSpPr txBox="1"/>
          <p:nvPr/>
        </p:nvSpPr>
        <p:spPr>
          <a:xfrm rot="-6266760">
            <a:off x="4449808" y="7658378"/>
            <a:ext cx="7397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d</a:t>
            </a:r>
          </a:p>
        </p:txBody>
      </p:sp>
      <p:sp>
        <p:nvSpPr>
          <p:cNvPr id="163" name="TextBox 163"/>
          <p:cNvSpPr txBox="1"/>
          <p:nvPr/>
        </p:nvSpPr>
        <p:spPr>
          <a:xfrm rot="-6016620">
            <a:off x="4432517" y="7562779"/>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64" name="TextBox 164"/>
          <p:cNvSpPr txBox="1"/>
          <p:nvPr/>
        </p:nvSpPr>
        <p:spPr>
          <a:xfrm rot="-5492640">
            <a:off x="4411385" y="7358504"/>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65" name="TextBox 165"/>
          <p:cNvSpPr txBox="1"/>
          <p:nvPr/>
        </p:nvSpPr>
        <p:spPr>
          <a:xfrm rot="-5343240">
            <a:off x="4419697" y="7299677"/>
            <a:ext cx="48920"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r</a:t>
            </a:r>
          </a:p>
        </p:txBody>
      </p:sp>
      <p:sp>
        <p:nvSpPr>
          <p:cNvPr id="166" name="TextBox 166"/>
          <p:cNvSpPr txBox="1"/>
          <p:nvPr/>
        </p:nvSpPr>
        <p:spPr>
          <a:xfrm rot="-5237040">
            <a:off x="4428170" y="7257811"/>
            <a:ext cx="34366"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i</a:t>
            </a:r>
          </a:p>
        </p:txBody>
      </p:sp>
      <p:sp>
        <p:nvSpPr>
          <p:cNvPr id="167" name="TextBox 167"/>
          <p:cNvSpPr txBox="1"/>
          <p:nvPr/>
        </p:nvSpPr>
        <p:spPr>
          <a:xfrm rot="-5106660">
            <a:off x="4415832" y="7206426"/>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68" name="TextBox 168"/>
          <p:cNvSpPr txBox="1"/>
          <p:nvPr/>
        </p:nvSpPr>
        <p:spPr>
          <a:xfrm rot="-4926480">
            <a:off x="4420364" y="7135626"/>
            <a:ext cx="73447"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n</a:t>
            </a:r>
          </a:p>
        </p:txBody>
      </p:sp>
      <p:sp>
        <p:nvSpPr>
          <p:cNvPr id="169" name="TextBox 169"/>
          <p:cNvSpPr txBox="1"/>
          <p:nvPr/>
        </p:nvSpPr>
        <p:spPr>
          <a:xfrm rot="-4600680">
            <a:off x="4447521" y="7008755"/>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70" name="TextBox 170"/>
          <p:cNvSpPr txBox="1"/>
          <p:nvPr/>
        </p:nvSpPr>
        <p:spPr>
          <a:xfrm rot="-4443180">
            <a:off x="4468194" y="6948305"/>
            <a:ext cx="5653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s</a:t>
            </a:r>
          </a:p>
        </p:txBody>
      </p:sp>
      <p:sp>
        <p:nvSpPr>
          <p:cNvPr id="171" name="TextBox 171"/>
          <p:cNvSpPr txBox="1"/>
          <p:nvPr/>
        </p:nvSpPr>
        <p:spPr>
          <a:xfrm rot="-4028820">
            <a:off x="4517810" y="6793520"/>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72" name="TextBox 172"/>
          <p:cNvSpPr txBox="1"/>
          <p:nvPr/>
        </p:nvSpPr>
        <p:spPr>
          <a:xfrm rot="-3858780">
            <a:off x="4545437" y="6732221"/>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73" name="TextBox 173"/>
          <p:cNvSpPr txBox="1"/>
          <p:nvPr/>
        </p:nvSpPr>
        <p:spPr>
          <a:xfrm rot="-3677820">
            <a:off x="4574422" y="6668687"/>
            <a:ext cx="7397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d</a:t>
            </a:r>
          </a:p>
        </p:txBody>
      </p:sp>
      <p:sp>
        <p:nvSpPr>
          <p:cNvPr id="174" name="TextBox 174"/>
          <p:cNvSpPr txBox="1"/>
          <p:nvPr/>
        </p:nvSpPr>
        <p:spPr>
          <a:xfrm rot="-3495900">
            <a:off x="4614141" y="6606787"/>
            <a:ext cx="66494"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e</a:t>
            </a:r>
          </a:p>
        </p:txBody>
      </p:sp>
      <p:sp>
        <p:nvSpPr>
          <p:cNvPr id="175" name="TextBox 175"/>
          <p:cNvSpPr txBox="1"/>
          <p:nvPr/>
        </p:nvSpPr>
        <p:spPr>
          <a:xfrm rot="-3314280">
            <a:off x="4649606" y="6547120"/>
            <a:ext cx="73971" cy="184709"/>
          </a:xfrm>
          <a:prstGeom prst="rect">
            <a:avLst/>
          </a:prstGeom>
        </p:spPr>
        <p:txBody>
          <a:bodyPr lIns="0" tIns="0" rIns="0" bIns="0" rtlCol="0" anchor="t">
            <a:spAutoFit/>
          </a:bodyPr>
          <a:lstStyle/>
          <a:p>
            <a:pPr algn="l">
              <a:lnSpc>
                <a:spcPts val="1417"/>
              </a:lnSpc>
            </a:pPr>
            <a:r>
              <a:rPr lang="en-US" sz="1012">
                <a:solidFill>
                  <a:srgbClr val="221F20"/>
                </a:solidFill>
                <a:latin typeface="Source Sans Pro"/>
                <a:ea typeface="Source Sans Pro"/>
                <a:cs typeface="Source Sans Pro"/>
                <a:sym typeface="Source Sans Pro"/>
              </a:rPr>
              <a:t>d</a:t>
            </a:r>
          </a:p>
        </p:txBody>
      </p:sp>
      <p:sp>
        <p:nvSpPr>
          <p:cNvPr id="176" name="TextBox 34">
            <a:extLst>
              <a:ext uri="{FF2B5EF4-FFF2-40B4-BE49-F238E27FC236}">
                <a16:creationId xmlns:a16="http://schemas.microsoft.com/office/drawing/2014/main" id="{A7E1BD5E-44A6-0BD6-CCD0-762ACF01E68B}"/>
              </a:ext>
            </a:extLst>
          </p:cNvPr>
          <p:cNvSpPr txBox="1"/>
          <p:nvPr/>
        </p:nvSpPr>
        <p:spPr>
          <a:xfrm>
            <a:off x="215998" y="1053212"/>
            <a:ext cx="4084777" cy="1231106"/>
          </a:xfrm>
          <a:prstGeom prst="rect">
            <a:avLst/>
          </a:prstGeom>
        </p:spPr>
        <p:txBody>
          <a:bodyPr lIns="0" tIns="0" rIns="0" bIns="0" rtlCol="0" anchor="t">
            <a:spAutoFit/>
          </a:bodyPr>
          <a:lstStyle/>
          <a:p>
            <a:pPr algn="l"/>
            <a:r>
              <a:rPr lang="en-US" sz="1000" spc="2" dirty="0">
                <a:solidFill>
                  <a:srgbClr val="000000"/>
                </a:solidFill>
                <a:latin typeface="Source Sans Pro"/>
                <a:ea typeface="Source Sans Pro"/>
                <a:cs typeface="Source Sans Pro"/>
                <a:sym typeface="Source Sans Pro"/>
              </a:rPr>
              <a:t>The four activities in this form have been designed to guide you in tailoring your Development Needs Analysis (DNA). These can be completed in any order, depending on where you are in your studies. There is no right or wrong answer to these activities. Take time to reflect on each activity and</a:t>
            </a:r>
            <a:r>
              <a:rPr lang="en-US" sz="1000" b="1" spc="2" dirty="0">
                <a:solidFill>
                  <a:srgbClr val="000000"/>
                </a:solidFill>
                <a:latin typeface="Source Sans Pro Bold"/>
                <a:ea typeface="Source Sans Pro Bold"/>
                <a:cs typeface="Source Sans Pro Bold"/>
                <a:sym typeface="Source Sans Pro Bold"/>
              </a:rPr>
              <a:t> write your responses on this form</a:t>
            </a:r>
            <a:r>
              <a:rPr lang="en-US" sz="1000" spc="2" dirty="0">
                <a:solidFill>
                  <a:srgbClr val="000000"/>
                </a:solidFill>
                <a:latin typeface="Source Sans Pro"/>
                <a:ea typeface="Source Sans Pro"/>
                <a:cs typeface="Source Sans Pro"/>
                <a:sym typeface="Source Sans Pro"/>
              </a:rPr>
              <a:t>. </a:t>
            </a:r>
          </a:p>
          <a:p>
            <a:pPr algn="l"/>
            <a:endParaRPr lang="en-US" sz="1000" spc="2" dirty="0">
              <a:solidFill>
                <a:srgbClr val="000000"/>
              </a:solidFill>
              <a:latin typeface="Source Sans Pro"/>
              <a:ea typeface="Source Sans Pro"/>
              <a:cs typeface="Source Sans Pro"/>
              <a:sym typeface="Source Sans Pro"/>
            </a:endParaRPr>
          </a:p>
          <a:p>
            <a:pPr algn="l"/>
            <a:r>
              <a:rPr lang="en-US" sz="1000" spc="3" dirty="0">
                <a:solidFill>
                  <a:srgbClr val="000000"/>
                </a:solidFill>
                <a:latin typeface="Source Sans Pro"/>
                <a:ea typeface="Source Sans Pro"/>
                <a:cs typeface="Source Sans Pro"/>
                <a:sym typeface="Source Sans Pro"/>
              </a:rPr>
              <a:t>It is strongly recommended to complete your DNA with your supervisor but </a:t>
            </a:r>
          </a:p>
          <a:p>
            <a:pPr algn="l"/>
            <a:r>
              <a:rPr lang="en-US" sz="1000" spc="4" dirty="0">
                <a:solidFill>
                  <a:srgbClr val="000000"/>
                </a:solidFill>
                <a:latin typeface="Source Sans Pro"/>
                <a:ea typeface="Source Sans Pro"/>
                <a:cs typeface="Source Sans Pro"/>
                <a:sym typeface="Source Sans Pro"/>
              </a:rPr>
              <a:t>it can also be useful for individual reflection and discussion with peers.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3503" y="-63503"/>
            <a:ext cx="7687008" cy="10819000"/>
          </a:xfrm>
          <a:custGeom>
            <a:avLst/>
            <a:gdLst/>
            <a:ahLst/>
            <a:cxnLst/>
            <a:rect l="l" t="t" r="r" b="b"/>
            <a:pathLst>
              <a:path w="7687008" h="10819000">
                <a:moveTo>
                  <a:pt x="0" y="0"/>
                </a:moveTo>
                <a:lnTo>
                  <a:pt x="7687008" y="0"/>
                </a:lnTo>
                <a:lnTo>
                  <a:pt x="7687008" y="10819000"/>
                </a:lnTo>
                <a:lnTo>
                  <a:pt x="0" y="10819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a:grpSpLocks noChangeAspect="1"/>
          </p:cNvGrpSpPr>
          <p:nvPr/>
        </p:nvGrpSpPr>
        <p:grpSpPr>
          <a:xfrm>
            <a:off x="3815991" y="962587"/>
            <a:ext cx="3527993" cy="827999"/>
            <a:chOff x="0" y="0"/>
            <a:chExt cx="3527996" cy="828002"/>
          </a:xfrm>
        </p:grpSpPr>
        <p:sp>
          <p:nvSpPr>
            <p:cNvPr id="5" name="Freeform 5"/>
            <p:cNvSpPr/>
            <p:nvPr/>
          </p:nvSpPr>
          <p:spPr>
            <a:xfrm>
              <a:off x="0" y="0"/>
              <a:ext cx="3527933" cy="828040"/>
            </a:xfrm>
            <a:custGeom>
              <a:avLst/>
              <a:gdLst/>
              <a:ahLst/>
              <a:cxnLst/>
              <a:rect l="l" t="t" r="r" b="b"/>
              <a:pathLst>
                <a:path w="3527933" h="828040">
                  <a:moveTo>
                    <a:pt x="0" y="828040"/>
                  </a:moveTo>
                  <a:lnTo>
                    <a:pt x="3527933" y="828040"/>
                  </a:lnTo>
                  <a:lnTo>
                    <a:pt x="3527933" y="0"/>
                  </a:lnTo>
                  <a:lnTo>
                    <a:pt x="0" y="0"/>
                  </a:lnTo>
                  <a:close/>
                </a:path>
              </a:pathLst>
            </a:custGeom>
            <a:solidFill>
              <a:srgbClr val="FFFFFF"/>
            </a:solidFill>
          </p:spPr>
          <p:txBody>
            <a:bodyPr/>
            <a:lstStyle/>
            <a:p>
              <a:endParaRPr lang="en-US"/>
            </a:p>
          </p:txBody>
        </p:sp>
      </p:grpSp>
      <p:grpSp>
        <p:nvGrpSpPr>
          <p:cNvPr id="7" name="Group 7"/>
          <p:cNvGrpSpPr>
            <a:grpSpLocks noChangeAspect="1"/>
          </p:cNvGrpSpPr>
          <p:nvPr/>
        </p:nvGrpSpPr>
        <p:grpSpPr>
          <a:xfrm>
            <a:off x="3815991" y="2330996"/>
            <a:ext cx="3527993" cy="827999"/>
            <a:chOff x="0" y="0"/>
            <a:chExt cx="3527996" cy="828002"/>
          </a:xfrm>
        </p:grpSpPr>
        <p:sp>
          <p:nvSpPr>
            <p:cNvPr id="8" name="Freeform 8"/>
            <p:cNvSpPr/>
            <p:nvPr/>
          </p:nvSpPr>
          <p:spPr>
            <a:xfrm>
              <a:off x="0" y="0"/>
              <a:ext cx="3527933" cy="828040"/>
            </a:xfrm>
            <a:custGeom>
              <a:avLst/>
              <a:gdLst/>
              <a:ahLst/>
              <a:cxnLst/>
              <a:rect l="l" t="t" r="r" b="b"/>
              <a:pathLst>
                <a:path w="3527933" h="828040">
                  <a:moveTo>
                    <a:pt x="0" y="828040"/>
                  </a:moveTo>
                  <a:lnTo>
                    <a:pt x="3527933" y="828040"/>
                  </a:lnTo>
                  <a:lnTo>
                    <a:pt x="3527933" y="0"/>
                  </a:lnTo>
                  <a:lnTo>
                    <a:pt x="0" y="0"/>
                  </a:lnTo>
                  <a:close/>
                </a:path>
              </a:pathLst>
            </a:custGeom>
            <a:solidFill>
              <a:srgbClr val="FFFFFF"/>
            </a:solidFill>
          </p:spPr>
          <p:txBody>
            <a:bodyPr/>
            <a:lstStyle/>
            <a:p>
              <a:endParaRPr lang="en-US"/>
            </a:p>
          </p:txBody>
        </p:sp>
      </p:grpSp>
      <p:grpSp>
        <p:nvGrpSpPr>
          <p:cNvPr id="10" name="Group 10"/>
          <p:cNvGrpSpPr>
            <a:grpSpLocks noChangeAspect="1"/>
          </p:cNvGrpSpPr>
          <p:nvPr/>
        </p:nvGrpSpPr>
        <p:grpSpPr>
          <a:xfrm>
            <a:off x="3030007" y="7933573"/>
            <a:ext cx="4313996" cy="1750428"/>
            <a:chOff x="0" y="0"/>
            <a:chExt cx="4314000" cy="1750428"/>
          </a:xfrm>
        </p:grpSpPr>
        <p:sp>
          <p:nvSpPr>
            <p:cNvPr id="11" name="Freeform 11"/>
            <p:cNvSpPr/>
            <p:nvPr/>
          </p:nvSpPr>
          <p:spPr>
            <a:xfrm>
              <a:off x="0" y="0"/>
              <a:ext cx="4314063" cy="1750441"/>
            </a:xfrm>
            <a:custGeom>
              <a:avLst/>
              <a:gdLst/>
              <a:ahLst/>
              <a:cxnLst/>
              <a:rect l="l" t="t" r="r" b="b"/>
              <a:pathLst>
                <a:path w="4314063" h="1750441">
                  <a:moveTo>
                    <a:pt x="0" y="1750441"/>
                  </a:moveTo>
                  <a:lnTo>
                    <a:pt x="4314063" y="1750441"/>
                  </a:lnTo>
                  <a:lnTo>
                    <a:pt x="4314063" y="0"/>
                  </a:lnTo>
                  <a:lnTo>
                    <a:pt x="0" y="0"/>
                  </a:lnTo>
                  <a:close/>
                </a:path>
              </a:pathLst>
            </a:custGeom>
            <a:solidFill>
              <a:srgbClr val="FFFFFF"/>
            </a:solidFill>
          </p:spPr>
          <p:txBody>
            <a:bodyPr/>
            <a:lstStyle/>
            <a:p>
              <a:endParaRPr lang="en-US"/>
            </a:p>
          </p:txBody>
        </p:sp>
      </p:grpSp>
      <p:grpSp>
        <p:nvGrpSpPr>
          <p:cNvPr id="13" name="Group 13"/>
          <p:cNvGrpSpPr>
            <a:grpSpLocks noChangeAspect="1"/>
          </p:cNvGrpSpPr>
          <p:nvPr/>
        </p:nvGrpSpPr>
        <p:grpSpPr>
          <a:xfrm>
            <a:off x="2409244" y="5363994"/>
            <a:ext cx="1691992" cy="1044007"/>
            <a:chOff x="0" y="0"/>
            <a:chExt cx="1691996" cy="1044004"/>
          </a:xfrm>
        </p:grpSpPr>
        <p:sp>
          <p:nvSpPr>
            <p:cNvPr id="14" name="Freeform 14"/>
            <p:cNvSpPr/>
            <p:nvPr/>
          </p:nvSpPr>
          <p:spPr>
            <a:xfrm>
              <a:off x="0" y="0"/>
              <a:ext cx="1692021" cy="1044067"/>
            </a:xfrm>
            <a:custGeom>
              <a:avLst/>
              <a:gdLst/>
              <a:ahLst/>
              <a:cxnLst/>
              <a:rect l="l" t="t" r="r" b="b"/>
              <a:pathLst>
                <a:path w="1692021" h="1044067">
                  <a:moveTo>
                    <a:pt x="0" y="1044067"/>
                  </a:moveTo>
                  <a:lnTo>
                    <a:pt x="1692021" y="1044067"/>
                  </a:lnTo>
                  <a:lnTo>
                    <a:pt x="1692021" y="0"/>
                  </a:lnTo>
                  <a:lnTo>
                    <a:pt x="0" y="0"/>
                  </a:lnTo>
                  <a:close/>
                </a:path>
              </a:pathLst>
            </a:custGeom>
            <a:solidFill>
              <a:srgbClr val="FFFFFF"/>
            </a:solidFill>
          </p:spPr>
          <p:txBody>
            <a:bodyPr/>
            <a:lstStyle/>
            <a:p>
              <a:endParaRPr lang="en-US"/>
            </a:p>
          </p:txBody>
        </p:sp>
      </p:grpSp>
      <p:grpSp>
        <p:nvGrpSpPr>
          <p:cNvPr id="16" name="Group 16"/>
          <p:cNvGrpSpPr>
            <a:grpSpLocks noChangeAspect="1"/>
          </p:cNvGrpSpPr>
          <p:nvPr/>
        </p:nvGrpSpPr>
        <p:grpSpPr>
          <a:xfrm>
            <a:off x="3482997" y="3715855"/>
            <a:ext cx="1691992" cy="1044007"/>
            <a:chOff x="0" y="0"/>
            <a:chExt cx="1691996" cy="1044004"/>
          </a:xfrm>
        </p:grpSpPr>
        <p:sp>
          <p:nvSpPr>
            <p:cNvPr id="17" name="Freeform 17"/>
            <p:cNvSpPr/>
            <p:nvPr/>
          </p:nvSpPr>
          <p:spPr>
            <a:xfrm>
              <a:off x="0" y="0"/>
              <a:ext cx="1692021" cy="1043940"/>
            </a:xfrm>
            <a:custGeom>
              <a:avLst/>
              <a:gdLst/>
              <a:ahLst/>
              <a:cxnLst/>
              <a:rect l="l" t="t" r="r" b="b"/>
              <a:pathLst>
                <a:path w="1692021" h="1043940">
                  <a:moveTo>
                    <a:pt x="0" y="1043940"/>
                  </a:moveTo>
                  <a:lnTo>
                    <a:pt x="1692021" y="1043940"/>
                  </a:lnTo>
                  <a:lnTo>
                    <a:pt x="1692021" y="0"/>
                  </a:lnTo>
                  <a:lnTo>
                    <a:pt x="0" y="0"/>
                  </a:lnTo>
                  <a:close/>
                </a:path>
              </a:pathLst>
            </a:custGeom>
            <a:solidFill>
              <a:srgbClr val="FFFFFF"/>
            </a:solidFill>
          </p:spPr>
          <p:txBody>
            <a:bodyPr/>
            <a:lstStyle/>
            <a:p>
              <a:endParaRPr lang="en-US"/>
            </a:p>
          </p:txBody>
        </p:sp>
      </p:grpSp>
      <p:grpSp>
        <p:nvGrpSpPr>
          <p:cNvPr id="19" name="Group 19"/>
          <p:cNvGrpSpPr>
            <a:grpSpLocks noChangeAspect="1"/>
          </p:cNvGrpSpPr>
          <p:nvPr/>
        </p:nvGrpSpPr>
        <p:grpSpPr>
          <a:xfrm>
            <a:off x="4565752" y="5363994"/>
            <a:ext cx="1691992" cy="1044007"/>
            <a:chOff x="0" y="0"/>
            <a:chExt cx="1691996" cy="1044004"/>
          </a:xfrm>
        </p:grpSpPr>
        <p:sp>
          <p:nvSpPr>
            <p:cNvPr id="20" name="Freeform 20"/>
            <p:cNvSpPr/>
            <p:nvPr/>
          </p:nvSpPr>
          <p:spPr>
            <a:xfrm>
              <a:off x="0" y="0"/>
              <a:ext cx="1692021" cy="1044067"/>
            </a:xfrm>
            <a:custGeom>
              <a:avLst/>
              <a:gdLst/>
              <a:ahLst/>
              <a:cxnLst/>
              <a:rect l="l" t="t" r="r" b="b"/>
              <a:pathLst>
                <a:path w="1692021" h="1044067">
                  <a:moveTo>
                    <a:pt x="0" y="1044067"/>
                  </a:moveTo>
                  <a:lnTo>
                    <a:pt x="1692021" y="1044067"/>
                  </a:lnTo>
                  <a:lnTo>
                    <a:pt x="1692021" y="0"/>
                  </a:lnTo>
                  <a:lnTo>
                    <a:pt x="0" y="0"/>
                  </a:lnTo>
                  <a:close/>
                </a:path>
              </a:pathLst>
            </a:custGeom>
            <a:solidFill>
              <a:srgbClr val="FFFFFF"/>
            </a:solidFill>
          </p:spPr>
          <p:txBody>
            <a:bodyPr/>
            <a:lstStyle/>
            <a:p>
              <a:endParaRPr lang="en-US"/>
            </a:p>
          </p:txBody>
        </p:sp>
      </p:grpSp>
      <p:sp>
        <p:nvSpPr>
          <p:cNvPr id="22" name="Freeform 22"/>
          <p:cNvSpPr/>
          <p:nvPr/>
        </p:nvSpPr>
        <p:spPr>
          <a:xfrm>
            <a:off x="205102" y="7467219"/>
            <a:ext cx="2306393" cy="2306422"/>
          </a:xfrm>
          <a:custGeom>
            <a:avLst/>
            <a:gdLst/>
            <a:ahLst/>
            <a:cxnLst/>
            <a:rect l="l" t="t" r="r" b="b"/>
            <a:pathLst>
              <a:path w="2306393" h="2306422">
                <a:moveTo>
                  <a:pt x="0" y="0"/>
                </a:moveTo>
                <a:lnTo>
                  <a:pt x="2306393" y="0"/>
                </a:lnTo>
                <a:lnTo>
                  <a:pt x="2306393" y="2306422"/>
                </a:lnTo>
                <a:lnTo>
                  <a:pt x="0" y="2306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3" name="Group 23"/>
          <p:cNvGrpSpPr>
            <a:grpSpLocks noChangeAspect="1"/>
          </p:cNvGrpSpPr>
          <p:nvPr/>
        </p:nvGrpSpPr>
        <p:grpSpPr>
          <a:xfrm>
            <a:off x="2470966" y="3652352"/>
            <a:ext cx="4927530" cy="1947748"/>
            <a:chOff x="0" y="0"/>
            <a:chExt cx="4927536" cy="1947748"/>
          </a:xfrm>
        </p:grpSpPr>
        <p:sp>
          <p:nvSpPr>
            <p:cNvPr id="24" name="Freeform 24"/>
            <p:cNvSpPr/>
            <p:nvPr/>
          </p:nvSpPr>
          <p:spPr>
            <a:xfrm>
              <a:off x="3172079" y="63500"/>
              <a:ext cx="1691894" cy="1043940"/>
            </a:xfrm>
            <a:custGeom>
              <a:avLst/>
              <a:gdLst/>
              <a:ahLst/>
              <a:cxnLst/>
              <a:rect l="l" t="t" r="r" b="b"/>
              <a:pathLst>
                <a:path w="1691894" h="1043940">
                  <a:moveTo>
                    <a:pt x="0" y="1043940"/>
                  </a:moveTo>
                  <a:lnTo>
                    <a:pt x="1691894" y="1043940"/>
                  </a:lnTo>
                  <a:lnTo>
                    <a:pt x="1691894" y="0"/>
                  </a:lnTo>
                  <a:lnTo>
                    <a:pt x="0" y="0"/>
                  </a:lnTo>
                  <a:close/>
                </a:path>
              </a:pathLst>
            </a:custGeom>
            <a:solidFill>
              <a:srgbClr val="FFFFFF"/>
            </a:solidFill>
          </p:spPr>
          <p:txBody>
            <a:bodyPr/>
            <a:lstStyle/>
            <a:p>
              <a:endParaRPr lang="en-US"/>
            </a:p>
          </p:txBody>
        </p:sp>
        <p:sp>
          <p:nvSpPr>
            <p:cNvPr id="25" name="Freeform 25"/>
            <p:cNvSpPr/>
            <p:nvPr/>
          </p:nvSpPr>
          <p:spPr>
            <a:xfrm>
              <a:off x="77089" y="1174496"/>
              <a:ext cx="1392936" cy="467995"/>
            </a:xfrm>
            <a:custGeom>
              <a:avLst/>
              <a:gdLst/>
              <a:ahLst/>
              <a:cxnLst/>
              <a:rect l="l" t="t" r="r" b="b"/>
              <a:pathLst>
                <a:path w="1392936" h="467995">
                  <a:moveTo>
                    <a:pt x="1101471" y="467995"/>
                  </a:moveTo>
                  <a:lnTo>
                    <a:pt x="0" y="467995"/>
                  </a:lnTo>
                  <a:lnTo>
                    <a:pt x="291465" y="233172"/>
                  </a:lnTo>
                  <a:lnTo>
                    <a:pt x="0" y="0"/>
                  </a:lnTo>
                  <a:lnTo>
                    <a:pt x="1101471" y="0"/>
                  </a:lnTo>
                  <a:lnTo>
                    <a:pt x="1392936" y="234061"/>
                  </a:lnTo>
                  <a:close/>
                </a:path>
              </a:pathLst>
            </a:custGeom>
            <a:solidFill>
              <a:srgbClr val="014F71"/>
            </a:solidFill>
          </p:spPr>
          <p:txBody>
            <a:bodyPr/>
            <a:lstStyle/>
            <a:p>
              <a:endParaRPr lang="en-US"/>
            </a:p>
          </p:txBody>
        </p:sp>
        <p:sp>
          <p:nvSpPr>
            <p:cNvPr id="26" name="Freeform 26"/>
            <p:cNvSpPr/>
            <p:nvPr/>
          </p:nvSpPr>
          <p:spPr>
            <a:xfrm>
              <a:off x="63500" y="1169670"/>
              <a:ext cx="1414018" cy="477520"/>
            </a:xfrm>
            <a:custGeom>
              <a:avLst/>
              <a:gdLst/>
              <a:ahLst/>
              <a:cxnLst/>
              <a:rect l="l" t="t" r="r" b="b"/>
              <a:pathLst>
                <a:path w="1414018" h="477520">
                  <a:moveTo>
                    <a:pt x="1115060" y="477520"/>
                  </a:moveTo>
                  <a:lnTo>
                    <a:pt x="13589" y="477520"/>
                  </a:lnTo>
                  <a:lnTo>
                    <a:pt x="127" y="477520"/>
                  </a:lnTo>
                  <a:lnTo>
                    <a:pt x="10668" y="469011"/>
                  </a:lnTo>
                  <a:lnTo>
                    <a:pt x="302133" y="234188"/>
                  </a:lnTo>
                  <a:lnTo>
                    <a:pt x="305181" y="237871"/>
                  </a:lnTo>
                  <a:lnTo>
                    <a:pt x="302260" y="241554"/>
                  </a:lnTo>
                  <a:lnTo>
                    <a:pt x="10541" y="8509"/>
                  </a:lnTo>
                  <a:lnTo>
                    <a:pt x="0" y="0"/>
                  </a:lnTo>
                  <a:lnTo>
                    <a:pt x="13589" y="0"/>
                  </a:lnTo>
                  <a:lnTo>
                    <a:pt x="1115060" y="0"/>
                  </a:lnTo>
                  <a:lnTo>
                    <a:pt x="1116711" y="0"/>
                  </a:lnTo>
                  <a:lnTo>
                    <a:pt x="1117981" y="1016"/>
                  </a:lnTo>
                  <a:lnTo>
                    <a:pt x="1409446" y="235077"/>
                  </a:lnTo>
                  <a:lnTo>
                    <a:pt x="1414018" y="238760"/>
                  </a:lnTo>
                  <a:lnTo>
                    <a:pt x="1409446" y="242443"/>
                  </a:lnTo>
                  <a:lnTo>
                    <a:pt x="1117981" y="476377"/>
                  </a:lnTo>
                  <a:lnTo>
                    <a:pt x="1116711" y="477393"/>
                  </a:lnTo>
                  <a:lnTo>
                    <a:pt x="1115060" y="477393"/>
                  </a:lnTo>
                  <a:moveTo>
                    <a:pt x="1115060" y="467868"/>
                  </a:moveTo>
                  <a:lnTo>
                    <a:pt x="1115060" y="472694"/>
                  </a:lnTo>
                  <a:lnTo>
                    <a:pt x="1112139" y="469011"/>
                  </a:lnTo>
                  <a:lnTo>
                    <a:pt x="1403604" y="235077"/>
                  </a:lnTo>
                  <a:lnTo>
                    <a:pt x="1406525" y="238760"/>
                  </a:lnTo>
                  <a:lnTo>
                    <a:pt x="1403604" y="242443"/>
                  </a:lnTo>
                  <a:lnTo>
                    <a:pt x="1112139" y="8509"/>
                  </a:lnTo>
                  <a:lnTo>
                    <a:pt x="1115060" y="4826"/>
                  </a:lnTo>
                  <a:lnTo>
                    <a:pt x="1115060" y="9652"/>
                  </a:lnTo>
                  <a:lnTo>
                    <a:pt x="13589" y="9652"/>
                  </a:lnTo>
                  <a:lnTo>
                    <a:pt x="13589" y="4826"/>
                  </a:lnTo>
                  <a:lnTo>
                    <a:pt x="16510" y="1143"/>
                  </a:lnTo>
                  <a:lnTo>
                    <a:pt x="307975" y="234315"/>
                  </a:lnTo>
                  <a:lnTo>
                    <a:pt x="312547" y="237998"/>
                  </a:lnTo>
                  <a:lnTo>
                    <a:pt x="307975" y="241681"/>
                  </a:lnTo>
                  <a:lnTo>
                    <a:pt x="16510" y="476504"/>
                  </a:lnTo>
                  <a:lnTo>
                    <a:pt x="13462" y="472821"/>
                  </a:lnTo>
                  <a:lnTo>
                    <a:pt x="13462" y="467995"/>
                  </a:lnTo>
                  <a:lnTo>
                    <a:pt x="1115060" y="467995"/>
                  </a:lnTo>
                  <a:close/>
                </a:path>
              </a:pathLst>
            </a:custGeom>
            <a:solidFill>
              <a:srgbClr val="FFFFFF"/>
            </a:solidFill>
          </p:spPr>
          <p:txBody>
            <a:bodyPr/>
            <a:lstStyle/>
            <a:p>
              <a:endParaRPr lang="en-US"/>
            </a:p>
          </p:txBody>
        </p:sp>
        <p:sp>
          <p:nvSpPr>
            <p:cNvPr id="27" name="Freeform 27"/>
            <p:cNvSpPr/>
            <p:nvPr/>
          </p:nvSpPr>
          <p:spPr>
            <a:xfrm>
              <a:off x="1162050" y="1174496"/>
              <a:ext cx="1393063" cy="467995"/>
            </a:xfrm>
            <a:custGeom>
              <a:avLst/>
              <a:gdLst/>
              <a:ahLst/>
              <a:cxnLst/>
              <a:rect l="l" t="t" r="r" b="b"/>
              <a:pathLst>
                <a:path w="1393063" h="467995">
                  <a:moveTo>
                    <a:pt x="1101598" y="467995"/>
                  </a:moveTo>
                  <a:lnTo>
                    <a:pt x="0" y="467995"/>
                  </a:lnTo>
                  <a:lnTo>
                    <a:pt x="291465" y="233172"/>
                  </a:lnTo>
                  <a:lnTo>
                    <a:pt x="0" y="0"/>
                  </a:lnTo>
                  <a:lnTo>
                    <a:pt x="1101598" y="0"/>
                  </a:lnTo>
                  <a:lnTo>
                    <a:pt x="1393063" y="234061"/>
                  </a:lnTo>
                  <a:close/>
                </a:path>
              </a:pathLst>
            </a:custGeom>
            <a:solidFill>
              <a:srgbClr val="154734"/>
            </a:solidFill>
          </p:spPr>
          <p:txBody>
            <a:bodyPr/>
            <a:lstStyle/>
            <a:p>
              <a:endParaRPr lang="en-US"/>
            </a:p>
          </p:txBody>
        </p:sp>
        <p:sp>
          <p:nvSpPr>
            <p:cNvPr id="28" name="Freeform 28"/>
            <p:cNvSpPr/>
            <p:nvPr/>
          </p:nvSpPr>
          <p:spPr>
            <a:xfrm>
              <a:off x="1148588" y="1169670"/>
              <a:ext cx="1414018" cy="477520"/>
            </a:xfrm>
            <a:custGeom>
              <a:avLst/>
              <a:gdLst/>
              <a:ahLst/>
              <a:cxnLst/>
              <a:rect l="l" t="t" r="r" b="b"/>
              <a:pathLst>
                <a:path w="1414018" h="477520">
                  <a:moveTo>
                    <a:pt x="1115060" y="477520"/>
                  </a:moveTo>
                  <a:lnTo>
                    <a:pt x="13462" y="477520"/>
                  </a:lnTo>
                  <a:lnTo>
                    <a:pt x="0" y="477520"/>
                  </a:lnTo>
                  <a:lnTo>
                    <a:pt x="10541" y="469011"/>
                  </a:lnTo>
                  <a:lnTo>
                    <a:pt x="302006" y="234188"/>
                  </a:lnTo>
                  <a:lnTo>
                    <a:pt x="305054" y="237871"/>
                  </a:lnTo>
                  <a:lnTo>
                    <a:pt x="302133" y="241554"/>
                  </a:lnTo>
                  <a:lnTo>
                    <a:pt x="10541" y="8509"/>
                  </a:lnTo>
                  <a:lnTo>
                    <a:pt x="0" y="0"/>
                  </a:lnTo>
                  <a:lnTo>
                    <a:pt x="13462" y="0"/>
                  </a:lnTo>
                  <a:lnTo>
                    <a:pt x="1115060" y="0"/>
                  </a:lnTo>
                  <a:lnTo>
                    <a:pt x="1116711" y="0"/>
                  </a:lnTo>
                  <a:lnTo>
                    <a:pt x="1117981" y="1016"/>
                  </a:lnTo>
                  <a:lnTo>
                    <a:pt x="1409446" y="235077"/>
                  </a:lnTo>
                  <a:lnTo>
                    <a:pt x="1414018" y="238760"/>
                  </a:lnTo>
                  <a:lnTo>
                    <a:pt x="1409446" y="242443"/>
                  </a:lnTo>
                  <a:lnTo>
                    <a:pt x="1117981" y="476377"/>
                  </a:lnTo>
                  <a:lnTo>
                    <a:pt x="1116711" y="477393"/>
                  </a:lnTo>
                  <a:lnTo>
                    <a:pt x="1115060" y="477393"/>
                  </a:lnTo>
                  <a:moveTo>
                    <a:pt x="1115060" y="467868"/>
                  </a:moveTo>
                  <a:lnTo>
                    <a:pt x="1115060" y="472694"/>
                  </a:lnTo>
                  <a:lnTo>
                    <a:pt x="1112139" y="469011"/>
                  </a:lnTo>
                  <a:lnTo>
                    <a:pt x="1403604" y="235077"/>
                  </a:lnTo>
                  <a:lnTo>
                    <a:pt x="1406525" y="238760"/>
                  </a:lnTo>
                  <a:lnTo>
                    <a:pt x="1403604" y="242443"/>
                  </a:lnTo>
                  <a:lnTo>
                    <a:pt x="1112139" y="8382"/>
                  </a:lnTo>
                  <a:lnTo>
                    <a:pt x="1115060" y="4699"/>
                  </a:lnTo>
                  <a:lnTo>
                    <a:pt x="1115060" y="9525"/>
                  </a:lnTo>
                  <a:lnTo>
                    <a:pt x="13462" y="9525"/>
                  </a:lnTo>
                  <a:lnTo>
                    <a:pt x="13462" y="4699"/>
                  </a:lnTo>
                  <a:lnTo>
                    <a:pt x="16383" y="1016"/>
                  </a:lnTo>
                  <a:lnTo>
                    <a:pt x="307848" y="234188"/>
                  </a:lnTo>
                  <a:lnTo>
                    <a:pt x="312420" y="237871"/>
                  </a:lnTo>
                  <a:lnTo>
                    <a:pt x="307848" y="241554"/>
                  </a:lnTo>
                  <a:lnTo>
                    <a:pt x="16383" y="476377"/>
                  </a:lnTo>
                  <a:lnTo>
                    <a:pt x="13335" y="472694"/>
                  </a:lnTo>
                  <a:lnTo>
                    <a:pt x="13335" y="467868"/>
                  </a:lnTo>
                  <a:lnTo>
                    <a:pt x="1114933" y="467868"/>
                  </a:lnTo>
                  <a:close/>
                </a:path>
              </a:pathLst>
            </a:custGeom>
            <a:solidFill>
              <a:srgbClr val="FFFFFF"/>
            </a:solidFill>
          </p:spPr>
          <p:txBody>
            <a:bodyPr/>
            <a:lstStyle/>
            <a:p>
              <a:endParaRPr lang="en-US"/>
            </a:p>
          </p:txBody>
        </p:sp>
        <p:sp>
          <p:nvSpPr>
            <p:cNvPr id="29" name="Freeform 29"/>
            <p:cNvSpPr/>
            <p:nvPr/>
          </p:nvSpPr>
          <p:spPr>
            <a:xfrm>
              <a:off x="2247138" y="1174496"/>
              <a:ext cx="1393063" cy="467995"/>
            </a:xfrm>
            <a:custGeom>
              <a:avLst/>
              <a:gdLst/>
              <a:ahLst/>
              <a:cxnLst/>
              <a:rect l="l" t="t" r="r" b="b"/>
              <a:pathLst>
                <a:path w="1393063" h="467995">
                  <a:moveTo>
                    <a:pt x="1101598" y="467995"/>
                  </a:moveTo>
                  <a:lnTo>
                    <a:pt x="0" y="467995"/>
                  </a:lnTo>
                  <a:lnTo>
                    <a:pt x="304165" y="233172"/>
                  </a:lnTo>
                  <a:lnTo>
                    <a:pt x="0" y="0"/>
                  </a:lnTo>
                  <a:lnTo>
                    <a:pt x="1101598" y="0"/>
                  </a:lnTo>
                  <a:lnTo>
                    <a:pt x="1393063" y="234061"/>
                  </a:lnTo>
                  <a:close/>
                </a:path>
              </a:pathLst>
            </a:custGeom>
            <a:solidFill>
              <a:srgbClr val="801D67"/>
            </a:solidFill>
          </p:spPr>
          <p:txBody>
            <a:bodyPr/>
            <a:lstStyle/>
            <a:p>
              <a:endParaRPr lang="en-US"/>
            </a:p>
          </p:txBody>
        </p:sp>
        <p:sp>
          <p:nvSpPr>
            <p:cNvPr id="30" name="Freeform 30"/>
            <p:cNvSpPr/>
            <p:nvPr/>
          </p:nvSpPr>
          <p:spPr>
            <a:xfrm>
              <a:off x="2233041" y="1169797"/>
              <a:ext cx="1414653" cy="477393"/>
            </a:xfrm>
            <a:custGeom>
              <a:avLst/>
              <a:gdLst/>
              <a:ahLst/>
              <a:cxnLst/>
              <a:rect l="l" t="t" r="r" b="b"/>
              <a:pathLst>
                <a:path w="1414653" h="477393">
                  <a:moveTo>
                    <a:pt x="1115695" y="477393"/>
                  </a:moveTo>
                  <a:lnTo>
                    <a:pt x="14097" y="477393"/>
                  </a:lnTo>
                  <a:lnTo>
                    <a:pt x="127" y="477393"/>
                  </a:lnTo>
                  <a:lnTo>
                    <a:pt x="11176" y="468884"/>
                  </a:lnTo>
                  <a:lnTo>
                    <a:pt x="315341" y="234061"/>
                  </a:lnTo>
                  <a:lnTo>
                    <a:pt x="318262" y="237871"/>
                  </a:lnTo>
                  <a:lnTo>
                    <a:pt x="315341" y="241681"/>
                  </a:lnTo>
                  <a:lnTo>
                    <a:pt x="11176" y="8509"/>
                  </a:lnTo>
                  <a:lnTo>
                    <a:pt x="0" y="0"/>
                  </a:lnTo>
                  <a:lnTo>
                    <a:pt x="14097" y="0"/>
                  </a:lnTo>
                  <a:lnTo>
                    <a:pt x="1115695" y="0"/>
                  </a:lnTo>
                  <a:lnTo>
                    <a:pt x="1117346" y="0"/>
                  </a:lnTo>
                  <a:lnTo>
                    <a:pt x="1118616" y="1016"/>
                  </a:lnTo>
                  <a:lnTo>
                    <a:pt x="1410081" y="235077"/>
                  </a:lnTo>
                  <a:lnTo>
                    <a:pt x="1414653" y="238760"/>
                  </a:lnTo>
                  <a:lnTo>
                    <a:pt x="1410081" y="242443"/>
                  </a:lnTo>
                  <a:lnTo>
                    <a:pt x="1118616" y="476377"/>
                  </a:lnTo>
                  <a:lnTo>
                    <a:pt x="1117346" y="477393"/>
                  </a:lnTo>
                  <a:lnTo>
                    <a:pt x="1115695" y="477393"/>
                  </a:lnTo>
                  <a:moveTo>
                    <a:pt x="1115695" y="467868"/>
                  </a:moveTo>
                  <a:lnTo>
                    <a:pt x="1115695" y="472694"/>
                  </a:lnTo>
                  <a:lnTo>
                    <a:pt x="1112774" y="469011"/>
                  </a:lnTo>
                  <a:lnTo>
                    <a:pt x="1404239" y="235077"/>
                  </a:lnTo>
                  <a:lnTo>
                    <a:pt x="1407160" y="238760"/>
                  </a:lnTo>
                  <a:lnTo>
                    <a:pt x="1404239" y="242443"/>
                  </a:lnTo>
                  <a:lnTo>
                    <a:pt x="1112774" y="8382"/>
                  </a:lnTo>
                  <a:lnTo>
                    <a:pt x="1115695" y="4699"/>
                  </a:lnTo>
                  <a:lnTo>
                    <a:pt x="1115695" y="9525"/>
                  </a:lnTo>
                  <a:lnTo>
                    <a:pt x="14097" y="9525"/>
                  </a:lnTo>
                  <a:lnTo>
                    <a:pt x="14097" y="4699"/>
                  </a:lnTo>
                  <a:lnTo>
                    <a:pt x="17018" y="889"/>
                  </a:lnTo>
                  <a:lnTo>
                    <a:pt x="321183" y="234061"/>
                  </a:lnTo>
                  <a:lnTo>
                    <a:pt x="326136" y="237871"/>
                  </a:lnTo>
                  <a:lnTo>
                    <a:pt x="321183" y="241681"/>
                  </a:lnTo>
                  <a:lnTo>
                    <a:pt x="17018" y="476504"/>
                  </a:lnTo>
                  <a:lnTo>
                    <a:pt x="14097" y="472694"/>
                  </a:lnTo>
                  <a:lnTo>
                    <a:pt x="14097" y="467868"/>
                  </a:lnTo>
                  <a:lnTo>
                    <a:pt x="1115695" y="467868"/>
                  </a:lnTo>
                  <a:close/>
                </a:path>
              </a:pathLst>
            </a:custGeom>
            <a:solidFill>
              <a:srgbClr val="FFFFFF"/>
            </a:solidFill>
          </p:spPr>
          <p:txBody>
            <a:bodyPr/>
            <a:lstStyle/>
            <a:p>
              <a:endParaRPr lang="en-US"/>
            </a:p>
          </p:txBody>
        </p:sp>
        <p:sp>
          <p:nvSpPr>
            <p:cNvPr id="31" name="Freeform 31"/>
            <p:cNvSpPr/>
            <p:nvPr/>
          </p:nvSpPr>
          <p:spPr>
            <a:xfrm>
              <a:off x="3332226" y="1174496"/>
              <a:ext cx="1380363" cy="467995"/>
            </a:xfrm>
            <a:custGeom>
              <a:avLst/>
              <a:gdLst/>
              <a:ahLst/>
              <a:cxnLst/>
              <a:rect l="l" t="t" r="r" b="b"/>
              <a:pathLst>
                <a:path w="1380363" h="467995">
                  <a:moveTo>
                    <a:pt x="1088771" y="467995"/>
                  </a:moveTo>
                  <a:lnTo>
                    <a:pt x="0" y="467995"/>
                  </a:lnTo>
                  <a:lnTo>
                    <a:pt x="291465" y="233172"/>
                  </a:lnTo>
                  <a:lnTo>
                    <a:pt x="0" y="0"/>
                  </a:lnTo>
                  <a:lnTo>
                    <a:pt x="1088898" y="0"/>
                  </a:lnTo>
                  <a:lnTo>
                    <a:pt x="1380363" y="234061"/>
                  </a:lnTo>
                  <a:close/>
                </a:path>
              </a:pathLst>
            </a:custGeom>
            <a:solidFill>
              <a:srgbClr val="50C0D9"/>
            </a:solidFill>
          </p:spPr>
          <p:txBody>
            <a:bodyPr/>
            <a:lstStyle/>
            <a:p>
              <a:endParaRPr lang="en-US"/>
            </a:p>
          </p:txBody>
        </p:sp>
        <p:sp>
          <p:nvSpPr>
            <p:cNvPr id="32" name="Freeform 32"/>
            <p:cNvSpPr/>
            <p:nvPr/>
          </p:nvSpPr>
          <p:spPr>
            <a:xfrm>
              <a:off x="3318764" y="1169543"/>
              <a:ext cx="1401572" cy="477647"/>
            </a:xfrm>
            <a:custGeom>
              <a:avLst/>
              <a:gdLst/>
              <a:ahLst/>
              <a:cxnLst/>
              <a:rect l="l" t="t" r="r" b="b"/>
              <a:pathLst>
                <a:path w="1401572" h="477647">
                  <a:moveTo>
                    <a:pt x="1102233" y="477647"/>
                  </a:moveTo>
                  <a:lnTo>
                    <a:pt x="13462" y="477647"/>
                  </a:lnTo>
                  <a:lnTo>
                    <a:pt x="0" y="477647"/>
                  </a:lnTo>
                  <a:lnTo>
                    <a:pt x="10541" y="469138"/>
                  </a:lnTo>
                  <a:lnTo>
                    <a:pt x="302006" y="234315"/>
                  </a:lnTo>
                  <a:lnTo>
                    <a:pt x="305054" y="237998"/>
                  </a:lnTo>
                  <a:lnTo>
                    <a:pt x="302133" y="241681"/>
                  </a:lnTo>
                  <a:lnTo>
                    <a:pt x="10668" y="8509"/>
                  </a:lnTo>
                  <a:lnTo>
                    <a:pt x="127" y="0"/>
                  </a:lnTo>
                  <a:lnTo>
                    <a:pt x="13716" y="0"/>
                  </a:lnTo>
                  <a:lnTo>
                    <a:pt x="1102614" y="0"/>
                  </a:lnTo>
                  <a:lnTo>
                    <a:pt x="1104265" y="0"/>
                  </a:lnTo>
                  <a:lnTo>
                    <a:pt x="1105535" y="1016"/>
                  </a:lnTo>
                  <a:lnTo>
                    <a:pt x="1397000" y="235077"/>
                  </a:lnTo>
                  <a:lnTo>
                    <a:pt x="1401572" y="238760"/>
                  </a:lnTo>
                  <a:lnTo>
                    <a:pt x="1397000" y="242443"/>
                  </a:lnTo>
                  <a:lnTo>
                    <a:pt x="1105535" y="476377"/>
                  </a:lnTo>
                  <a:lnTo>
                    <a:pt x="1104265" y="477393"/>
                  </a:lnTo>
                  <a:lnTo>
                    <a:pt x="1102614" y="477393"/>
                  </a:lnTo>
                  <a:moveTo>
                    <a:pt x="1102614" y="467868"/>
                  </a:moveTo>
                  <a:lnTo>
                    <a:pt x="1102614" y="472694"/>
                  </a:lnTo>
                  <a:lnTo>
                    <a:pt x="1099693" y="469011"/>
                  </a:lnTo>
                  <a:lnTo>
                    <a:pt x="1391158" y="235077"/>
                  </a:lnTo>
                  <a:lnTo>
                    <a:pt x="1394079" y="238760"/>
                  </a:lnTo>
                  <a:lnTo>
                    <a:pt x="1391158" y="242443"/>
                  </a:lnTo>
                  <a:lnTo>
                    <a:pt x="1099693" y="8382"/>
                  </a:lnTo>
                  <a:lnTo>
                    <a:pt x="1102614" y="4699"/>
                  </a:lnTo>
                  <a:lnTo>
                    <a:pt x="1102614" y="9525"/>
                  </a:lnTo>
                  <a:lnTo>
                    <a:pt x="13462" y="9525"/>
                  </a:lnTo>
                  <a:lnTo>
                    <a:pt x="13462" y="4699"/>
                  </a:lnTo>
                  <a:lnTo>
                    <a:pt x="16383" y="1016"/>
                  </a:lnTo>
                  <a:lnTo>
                    <a:pt x="307848" y="234188"/>
                  </a:lnTo>
                  <a:lnTo>
                    <a:pt x="312420" y="237871"/>
                  </a:lnTo>
                  <a:lnTo>
                    <a:pt x="307848" y="241554"/>
                  </a:lnTo>
                  <a:lnTo>
                    <a:pt x="16383" y="476377"/>
                  </a:lnTo>
                  <a:lnTo>
                    <a:pt x="13335" y="472694"/>
                  </a:lnTo>
                  <a:lnTo>
                    <a:pt x="13335" y="467868"/>
                  </a:lnTo>
                  <a:lnTo>
                    <a:pt x="1102233" y="467868"/>
                  </a:lnTo>
                  <a:close/>
                </a:path>
              </a:pathLst>
            </a:custGeom>
            <a:solidFill>
              <a:srgbClr val="FFFFFF"/>
            </a:solidFill>
          </p:spPr>
          <p:txBody>
            <a:bodyPr/>
            <a:lstStyle/>
            <a:p>
              <a:endParaRPr lang="en-US"/>
            </a:p>
          </p:txBody>
        </p:sp>
        <p:sp>
          <p:nvSpPr>
            <p:cNvPr id="33" name="Freeform 33"/>
            <p:cNvSpPr/>
            <p:nvPr/>
          </p:nvSpPr>
          <p:spPr>
            <a:xfrm>
              <a:off x="744220" y="1815973"/>
              <a:ext cx="68326" cy="68326"/>
            </a:xfrm>
            <a:custGeom>
              <a:avLst/>
              <a:gdLst/>
              <a:ahLst/>
              <a:cxnLst/>
              <a:rect l="l" t="t" r="r" b="b"/>
              <a:pathLst>
                <a:path w="68326" h="68326">
                  <a:moveTo>
                    <a:pt x="0" y="34163"/>
                  </a:moveTo>
                  <a:cubicBezTo>
                    <a:pt x="0" y="15367"/>
                    <a:pt x="15240" y="0"/>
                    <a:pt x="34163" y="0"/>
                  </a:cubicBezTo>
                  <a:cubicBezTo>
                    <a:pt x="53086" y="0"/>
                    <a:pt x="68326" y="15240"/>
                    <a:pt x="68326" y="34163"/>
                  </a:cubicBezTo>
                  <a:cubicBezTo>
                    <a:pt x="68326" y="53086"/>
                    <a:pt x="53086" y="68326"/>
                    <a:pt x="34163" y="68326"/>
                  </a:cubicBezTo>
                  <a:cubicBezTo>
                    <a:pt x="15240" y="68326"/>
                    <a:pt x="0" y="53086"/>
                    <a:pt x="0" y="34163"/>
                  </a:cubicBezTo>
                </a:path>
              </a:pathLst>
            </a:custGeom>
            <a:solidFill>
              <a:srgbClr val="014F71"/>
            </a:solidFill>
          </p:spPr>
          <p:txBody>
            <a:bodyPr/>
            <a:lstStyle/>
            <a:p>
              <a:endParaRPr lang="en-US"/>
            </a:p>
          </p:txBody>
        </p:sp>
        <p:sp>
          <p:nvSpPr>
            <p:cNvPr id="34" name="Freeform 34"/>
            <p:cNvSpPr/>
            <p:nvPr/>
          </p:nvSpPr>
          <p:spPr>
            <a:xfrm>
              <a:off x="1848485" y="987679"/>
              <a:ext cx="8001" cy="232791"/>
            </a:xfrm>
            <a:custGeom>
              <a:avLst/>
              <a:gdLst/>
              <a:ahLst/>
              <a:cxnLst/>
              <a:rect l="l" t="t" r="r" b="b"/>
              <a:pathLst>
                <a:path w="8001" h="232791">
                  <a:moveTo>
                    <a:pt x="0" y="232791"/>
                  </a:moveTo>
                  <a:lnTo>
                    <a:pt x="0" y="0"/>
                  </a:lnTo>
                  <a:lnTo>
                    <a:pt x="8001" y="0"/>
                  </a:lnTo>
                  <a:lnTo>
                    <a:pt x="8001" y="232791"/>
                  </a:lnTo>
                  <a:close/>
                </a:path>
              </a:pathLst>
            </a:custGeom>
            <a:solidFill>
              <a:srgbClr val="154734"/>
            </a:solidFill>
          </p:spPr>
          <p:txBody>
            <a:bodyPr/>
            <a:lstStyle/>
            <a:p>
              <a:endParaRPr lang="en-US"/>
            </a:p>
          </p:txBody>
        </p:sp>
        <p:sp>
          <p:nvSpPr>
            <p:cNvPr id="35" name="Freeform 35"/>
            <p:cNvSpPr/>
            <p:nvPr/>
          </p:nvSpPr>
          <p:spPr>
            <a:xfrm>
              <a:off x="1818386" y="926973"/>
              <a:ext cx="68326" cy="68326"/>
            </a:xfrm>
            <a:custGeom>
              <a:avLst/>
              <a:gdLst/>
              <a:ahLst/>
              <a:cxnLst/>
              <a:rect l="l" t="t" r="r" b="b"/>
              <a:pathLst>
                <a:path w="68326" h="68326">
                  <a:moveTo>
                    <a:pt x="33782" y="0"/>
                  </a:moveTo>
                  <a:cubicBezTo>
                    <a:pt x="15113" y="127"/>
                    <a:pt x="0" y="15367"/>
                    <a:pt x="0" y="34163"/>
                  </a:cubicBezTo>
                  <a:cubicBezTo>
                    <a:pt x="0" y="52959"/>
                    <a:pt x="15240" y="68326"/>
                    <a:pt x="34163" y="68326"/>
                  </a:cubicBezTo>
                  <a:cubicBezTo>
                    <a:pt x="53086" y="68326"/>
                    <a:pt x="68326" y="53086"/>
                    <a:pt x="68326" y="34163"/>
                  </a:cubicBezTo>
                  <a:cubicBezTo>
                    <a:pt x="68326" y="15240"/>
                    <a:pt x="53213" y="254"/>
                    <a:pt x="34544" y="0"/>
                  </a:cubicBezTo>
                  <a:close/>
                </a:path>
              </a:pathLst>
            </a:custGeom>
            <a:solidFill>
              <a:srgbClr val="154734"/>
            </a:solidFill>
          </p:spPr>
          <p:txBody>
            <a:bodyPr/>
            <a:lstStyle/>
            <a:p>
              <a:endParaRPr lang="en-US"/>
            </a:p>
          </p:txBody>
        </p:sp>
        <p:sp>
          <p:nvSpPr>
            <p:cNvPr id="36" name="Freeform 36"/>
            <p:cNvSpPr/>
            <p:nvPr/>
          </p:nvSpPr>
          <p:spPr>
            <a:xfrm>
              <a:off x="774192" y="1587881"/>
              <a:ext cx="8255" cy="237363"/>
            </a:xfrm>
            <a:custGeom>
              <a:avLst/>
              <a:gdLst/>
              <a:ahLst/>
              <a:cxnLst/>
              <a:rect l="l" t="t" r="r" b="b"/>
              <a:pathLst>
                <a:path w="8255" h="237363">
                  <a:moveTo>
                    <a:pt x="8255" y="0"/>
                  </a:moveTo>
                  <a:lnTo>
                    <a:pt x="8255" y="237363"/>
                  </a:lnTo>
                  <a:lnTo>
                    <a:pt x="0" y="237363"/>
                  </a:lnTo>
                  <a:lnTo>
                    <a:pt x="0" y="0"/>
                  </a:lnTo>
                  <a:close/>
                </a:path>
              </a:pathLst>
            </a:custGeom>
            <a:solidFill>
              <a:srgbClr val="014F71"/>
            </a:solidFill>
          </p:spPr>
          <p:txBody>
            <a:bodyPr/>
            <a:lstStyle/>
            <a:p>
              <a:endParaRPr lang="en-US"/>
            </a:p>
          </p:txBody>
        </p:sp>
        <p:sp>
          <p:nvSpPr>
            <p:cNvPr id="37" name="Freeform 37"/>
            <p:cNvSpPr/>
            <p:nvPr/>
          </p:nvSpPr>
          <p:spPr>
            <a:xfrm>
              <a:off x="2941828" y="1587881"/>
              <a:ext cx="8255" cy="237363"/>
            </a:xfrm>
            <a:custGeom>
              <a:avLst/>
              <a:gdLst/>
              <a:ahLst/>
              <a:cxnLst/>
              <a:rect l="l" t="t" r="r" b="b"/>
              <a:pathLst>
                <a:path w="8255" h="237363">
                  <a:moveTo>
                    <a:pt x="8255" y="0"/>
                  </a:moveTo>
                  <a:lnTo>
                    <a:pt x="8255" y="237363"/>
                  </a:lnTo>
                  <a:lnTo>
                    <a:pt x="0" y="237363"/>
                  </a:lnTo>
                  <a:lnTo>
                    <a:pt x="0" y="0"/>
                  </a:lnTo>
                  <a:close/>
                </a:path>
              </a:pathLst>
            </a:custGeom>
            <a:solidFill>
              <a:srgbClr val="801D67"/>
            </a:solidFill>
          </p:spPr>
          <p:txBody>
            <a:bodyPr/>
            <a:lstStyle/>
            <a:p>
              <a:endParaRPr lang="en-US"/>
            </a:p>
          </p:txBody>
        </p:sp>
        <p:sp>
          <p:nvSpPr>
            <p:cNvPr id="38" name="Freeform 38"/>
            <p:cNvSpPr/>
            <p:nvPr/>
          </p:nvSpPr>
          <p:spPr>
            <a:xfrm>
              <a:off x="2911729" y="1815973"/>
              <a:ext cx="68326" cy="68326"/>
            </a:xfrm>
            <a:custGeom>
              <a:avLst/>
              <a:gdLst/>
              <a:ahLst/>
              <a:cxnLst/>
              <a:rect l="l" t="t" r="r" b="b"/>
              <a:pathLst>
                <a:path w="68326" h="68326">
                  <a:moveTo>
                    <a:pt x="0" y="34163"/>
                  </a:moveTo>
                  <a:cubicBezTo>
                    <a:pt x="0" y="15367"/>
                    <a:pt x="15240" y="0"/>
                    <a:pt x="34163" y="0"/>
                  </a:cubicBezTo>
                  <a:cubicBezTo>
                    <a:pt x="53086" y="0"/>
                    <a:pt x="68326" y="15240"/>
                    <a:pt x="68326" y="34163"/>
                  </a:cubicBezTo>
                  <a:cubicBezTo>
                    <a:pt x="68326" y="53086"/>
                    <a:pt x="53086" y="68326"/>
                    <a:pt x="34163" y="68326"/>
                  </a:cubicBezTo>
                  <a:cubicBezTo>
                    <a:pt x="15240" y="68326"/>
                    <a:pt x="0" y="53086"/>
                    <a:pt x="0" y="34163"/>
                  </a:cubicBezTo>
                </a:path>
              </a:pathLst>
            </a:custGeom>
            <a:solidFill>
              <a:srgbClr val="801D67"/>
            </a:solidFill>
          </p:spPr>
          <p:txBody>
            <a:bodyPr/>
            <a:lstStyle/>
            <a:p>
              <a:endParaRPr lang="en-US"/>
            </a:p>
          </p:txBody>
        </p:sp>
        <p:sp>
          <p:nvSpPr>
            <p:cNvPr id="39" name="Freeform 39"/>
            <p:cNvSpPr/>
            <p:nvPr/>
          </p:nvSpPr>
          <p:spPr>
            <a:xfrm>
              <a:off x="4006469" y="987679"/>
              <a:ext cx="9779" cy="332867"/>
            </a:xfrm>
            <a:custGeom>
              <a:avLst/>
              <a:gdLst/>
              <a:ahLst/>
              <a:cxnLst/>
              <a:rect l="l" t="t" r="r" b="b"/>
              <a:pathLst>
                <a:path w="9779" h="332867">
                  <a:moveTo>
                    <a:pt x="0" y="332740"/>
                  </a:moveTo>
                  <a:lnTo>
                    <a:pt x="0" y="0"/>
                  </a:lnTo>
                  <a:lnTo>
                    <a:pt x="9779" y="0"/>
                  </a:lnTo>
                  <a:lnTo>
                    <a:pt x="9779" y="332867"/>
                  </a:lnTo>
                  <a:close/>
                </a:path>
              </a:pathLst>
            </a:custGeom>
            <a:solidFill>
              <a:srgbClr val="50C0D9"/>
            </a:solidFill>
          </p:spPr>
          <p:txBody>
            <a:bodyPr/>
            <a:lstStyle/>
            <a:p>
              <a:endParaRPr lang="en-US"/>
            </a:p>
          </p:txBody>
        </p:sp>
        <p:sp>
          <p:nvSpPr>
            <p:cNvPr id="40" name="Freeform 40"/>
            <p:cNvSpPr/>
            <p:nvPr/>
          </p:nvSpPr>
          <p:spPr>
            <a:xfrm>
              <a:off x="3977132" y="932180"/>
              <a:ext cx="68326" cy="68326"/>
            </a:xfrm>
            <a:custGeom>
              <a:avLst/>
              <a:gdLst/>
              <a:ahLst/>
              <a:cxnLst/>
              <a:rect l="l" t="t" r="r" b="b"/>
              <a:pathLst>
                <a:path w="68326" h="68326">
                  <a:moveTo>
                    <a:pt x="68326" y="34163"/>
                  </a:moveTo>
                  <a:cubicBezTo>
                    <a:pt x="68326" y="52959"/>
                    <a:pt x="53086" y="68326"/>
                    <a:pt x="34163" y="68326"/>
                  </a:cubicBezTo>
                  <a:cubicBezTo>
                    <a:pt x="15240" y="68326"/>
                    <a:pt x="0" y="53086"/>
                    <a:pt x="0" y="34163"/>
                  </a:cubicBezTo>
                  <a:cubicBezTo>
                    <a:pt x="0" y="15240"/>
                    <a:pt x="15240" y="0"/>
                    <a:pt x="34163" y="0"/>
                  </a:cubicBezTo>
                  <a:cubicBezTo>
                    <a:pt x="53086" y="0"/>
                    <a:pt x="68326" y="15240"/>
                    <a:pt x="68326" y="34163"/>
                  </a:cubicBezTo>
                </a:path>
              </a:pathLst>
            </a:custGeom>
            <a:solidFill>
              <a:srgbClr val="50C0D9"/>
            </a:solidFill>
          </p:spPr>
          <p:txBody>
            <a:bodyPr/>
            <a:lstStyle/>
            <a:p>
              <a:endParaRPr lang="en-US"/>
            </a:p>
          </p:txBody>
        </p:sp>
      </p:grpSp>
      <p:sp>
        <p:nvSpPr>
          <p:cNvPr id="41" name="TextBox 41"/>
          <p:cNvSpPr txBox="1"/>
          <p:nvPr/>
        </p:nvSpPr>
        <p:spPr>
          <a:xfrm>
            <a:off x="288017" y="226266"/>
            <a:ext cx="1726254" cy="248555"/>
          </a:xfrm>
          <a:prstGeom prst="rect">
            <a:avLst/>
          </a:prstGeom>
        </p:spPr>
        <p:txBody>
          <a:bodyPr lIns="0" tIns="0" rIns="0" bIns="0" rtlCol="0" anchor="t">
            <a:spAutoFit/>
          </a:bodyPr>
          <a:lstStyle/>
          <a:p>
            <a:pPr algn="l">
              <a:lnSpc>
                <a:spcPts val="1959"/>
              </a:lnSpc>
            </a:pPr>
            <a:r>
              <a:rPr lang="en-US" sz="1399" b="1">
                <a:solidFill>
                  <a:srgbClr val="FFFFFF"/>
                </a:solidFill>
                <a:latin typeface="Source Sans Pro Bold"/>
                <a:ea typeface="Source Sans Pro Bold"/>
                <a:cs typeface="Source Sans Pro Bold"/>
                <a:sym typeface="Source Sans Pro Bold"/>
              </a:rPr>
              <a:t>Activity 2:</a:t>
            </a:r>
            <a:r>
              <a:rPr lang="en-US" sz="1399">
                <a:solidFill>
                  <a:srgbClr val="FFFFFF"/>
                </a:solidFill>
                <a:latin typeface="Source Sans Pro"/>
                <a:ea typeface="Source Sans Pro"/>
                <a:cs typeface="Source Sans Pro"/>
                <a:sym typeface="Source Sans Pro"/>
              </a:rPr>
              <a:t> Career path</a:t>
            </a:r>
          </a:p>
        </p:txBody>
      </p:sp>
      <p:sp>
        <p:nvSpPr>
          <p:cNvPr id="42" name="TextBox 42"/>
          <p:cNvSpPr txBox="1"/>
          <p:nvPr/>
        </p:nvSpPr>
        <p:spPr>
          <a:xfrm>
            <a:off x="288017" y="3321234"/>
            <a:ext cx="2397414" cy="248555"/>
          </a:xfrm>
          <a:prstGeom prst="rect">
            <a:avLst/>
          </a:prstGeom>
        </p:spPr>
        <p:txBody>
          <a:bodyPr lIns="0" tIns="0" rIns="0" bIns="0" rtlCol="0" anchor="t">
            <a:spAutoFit/>
          </a:bodyPr>
          <a:lstStyle/>
          <a:p>
            <a:pPr algn="l">
              <a:lnSpc>
                <a:spcPts val="1959"/>
              </a:lnSpc>
            </a:pPr>
            <a:r>
              <a:rPr lang="en-US" sz="1399" b="1">
                <a:solidFill>
                  <a:srgbClr val="FFFFFF"/>
                </a:solidFill>
                <a:latin typeface="Source Sans Pro Bold"/>
                <a:ea typeface="Source Sans Pro Bold"/>
                <a:cs typeface="Source Sans Pro Bold"/>
                <a:sym typeface="Source Sans Pro Bold"/>
              </a:rPr>
              <a:t>Activity 3: </a:t>
            </a:r>
            <a:r>
              <a:rPr lang="en-US" sz="1399">
                <a:solidFill>
                  <a:srgbClr val="FFFFFF"/>
                </a:solidFill>
                <a:latin typeface="Source Sans Pro"/>
                <a:ea typeface="Source Sans Pro"/>
                <a:cs typeface="Source Sans Pro"/>
                <a:sym typeface="Source Sans Pro"/>
              </a:rPr>
              <a:t>Timeline of priorities</a:t>
            </a:r>
          </a:p>
        </p:txBody>
      </p:sp>
      <p:sp>
        <p:nvSpPr>
          <p:cNvPr id="43" name="TextBox 43"/>
          <p:cNvSpPr txBox="1"/>
          <p:nvPr/>
        </p:nvSpPr>
        <p:spPr>
          <a:xfrm>
            <a:off x="288017" y="6535322"/>
            <a:ext cx="3043047" cy="248555"/>
          </a:xfrm>
          <a:prstGeom prst="rect">
            <a:avLst/>
          </a:prstGeom>
        </p:spPr>
        <p:txBody>
          <a:bodyPr lIns="0" tIns="0" rIns="0" bIns="0" rtlCol="0" anchor="t">
            <a:spAutoFit/>
          </a:bodyPr>
          <a:lstStyle/>
          <a:p>
            <a:pPr algn="l">
              <a:lnSpc>
                <a:spcPts val="1959"/>
              </a:lnSpc>
            </a:pPr>
            <a:r>
              <a:rPr lang="en-US" sz="1399" b="1">
                <a:solidFill>
                  <a:srgbClr val="FFFFFF"/>
                </a:solidFill>
                <a:latin typeface="Source Sans Pro Bold"/>
                <a:ea typeface="Source Sans Pro Bold"/>
                <a:cs typeface="Source Sans Pro Bold"/>
                <a:sym typeface="Source Sans Pro Bold"/>
              </a:rPr>
              <a:t>Activity 4: </a:t>
            </a:r>
            <a:r>
              <a:rPr lang="en-US" sz="1399">
                <a:solidFill>
                  <a:srgbClr val="FFFFFF"/>
                </a:solidFill>
                <a:latin typeface="Source Sans Pro"/>
                <a:ea typeface="Source Sans Pro"/>
                <a:cs typeface="Source Sans Pro"/>
                <a:sym typeface="Source Sans Pro"/>
              </a:rPr>
              <a:t>Building your DNA ecosystem</a:t>
            </a:r>
          </a:p>
        </p:txBody>
      </p:sp>
      <p:sp>
        <p:nvSpPr>
          <p:cNvPr id="44" name="TextBox 44"/>
          <p:cNvSpPr txBox="1"/>
          <p:nvPr/>
        </p:nvSpPr>
        <p:spPr>
          <a:xfrm>
            <a:off x="461105" y="801453"/>
            <a:ext cx="552869" cy="131416"/>
          </a:xfrm>
          <a:prstGeom prst="rect">
            <a:avLst/>
          </a:prstGeom>
        </p:spPr>
        <p:txBody>
          <a:bodyPr lIns="0" tIns="0" rIns="0" bIns="0" rtlCol="0" anchor="t">
            <a:spAutoFit/>
          </a:bodyPr>
          <a:lstStyle/>
          <a:p>
            <a:pPr algn="l">
              <a:lnSpc>
                <a:spcPts val="989"/>
              </a:lnSpc>
            </a:pPr>
            <a:r>
              <a:rPr lang="en-US" sz="975">
                <a:solidFill>
                  <a:srgbClr val="FFFFFF"/>
                </a:solidFill>
                <a:latin typeface="Source Sans Pro"/>
                <a:ea typeface="Source Sans Pro"/>
                <a:cs typeface="Source Sans Pro"/>
                <a:sym typeface="Source Sans Pro"/>
              </a:rPr>
              <a:t>Academic </a:t>
            </a:r>
          </a:p>
        </p:txBody>
      </p:sp>
      <p:sp>
        <p:nvSpPr>
          <p:cNvPr id="45" name="TextBox 45"/>
          <p:cNvSpPr txBox="1"/>
          <p:nvPr/>
        </p:nvSpPr>
        <p:spPr>
          <a:xfrm>
            <a:off x="550707" y="927106"/>
            <a:ext cx="344186" cy="131416"/>
          </a:xfrm>
          <a:prstGeom prst="rect">
            <a:avLst/>
          </a:prstGeom>
        </p:spPr>
        <p:txBody>
          <a:bodyPr lIns="0" tIns="0" rIns="0" bIns="0" rtlCol="0" anchor="t">
            <a:spAutoFit/>
          </a:bodyPr>
          <a:lstStyle/>
          <a:p>
            <a:pPr algn="l">
              <a:lnSpc>
                <a:spcPts val="989"/>
              </a:lnSpc>
            </a:pPr>
            <a:r>
              <a:rPr lang="en-US" sz="975">
                <a:solidFill>
                  <a:srgbClr val="FFFFFF"/>
                </a:solidFill>
                <a:latin typeface="Source Sans Pro"/>
                <a:ea typeface="Source Sans Pro"/>
                <a:cs typeface="Source Sans Pro"/>
                <a:sym typeface="Source Sans Pro"/>
              </a:rPr>
              <a:t>career</a:t>
            </a:r>
          </a:p>
        </p:txBody>
      </p:sp>
      <p:sp>
        <p:nvSpPr>
          <p:cNvPr id="46" name="TextBox 46"/>
          <p:cNvSpPr txBox="1"/>
          <p:nvPr/>
        </p:nvSpPr>
        <p:spPr>
          <a:xfrm>
            <a:off x="692372" y="2742371"/>
            <a:ext cx="552364" cy="169516"/>
          </a:xfrm>
          <a:prstGeom prst="rect">
            <a:avLst/>
          </a:prstGeom>
        </p:spPr>
        <p:txBody>
          <a:bodyPr lIns="0" tIns="0" rIns="0" bIns="0" rtlCol="0" anchor="t">
            <a:spAutoFit/>
          </a:bodyPr>
          <a:lstStyle/>
          <a:p>
            <a:pPr algn="l">
              <a:lnSpc>
                <a:spcPts val="1366"/>
              </a:lnSpc>
            </a:pPr>
            <a:r>
              <a:rPr lang="en-US" sz="975">
                <a:solidFill>
                  <a:srgbClr val="221F20"/>
                </a:solidFill>
                <a:latin typeface="Source Sans Pro"/>
                <a:ea typeface="Source Sans Pro"/>
                <a:cs typeface="Source Sans Pro"/>
                <a:sym typeface="Source Sans Pro"/>
              </a:rPr>
              <a:t>Necessary</a:t>
            </a:r>
          </a:p>
        </p:txBody>
      </p:sp>
      <p:sp>
        <p:nvSpPr>
          <p:cNvPr id="47" name="TextBox 47"/>
          <p:cNvSpPr txBox="1"/>
          <p:nvPr/>
        </p:nvSpPr>
        <p:spPr>
          <a:xfrm>
            <a:off x="1684887" y="1433265"/>
            <a:ext cx="289198" cy="169516"/>
          </a:xfrm>
          <a:prstGeom prst="rect">
            <a:avLst/>
          </a:prstGeom>
        </p:spPr>
        <p:txBody>
          <a:bodyPr lIns="0" tIns="0" rIns="0" bIns="0" rtlCol="0" anchor="t">
            <a:spAutoFit/>
          </a:bodyPr>
          <a:lstStyle/>
          <a:p>
            <a:pPr algn="l">
              <a:lnSpc>
                <a:spcPts val="1366"/>
              </a:lnSpc>
            </a:pPr>
            <a:r>
              <a:rPr lang="en-US" sz="975">
                <a:solidFill>
                  <a:srgbClr val="FFFFFF"/>
                </a:solidFill>
                <a:latin typeface="Source Sans Pro"/>
                <a:ea typeface="Source Sans Pro"/>
                <a:cs typeface="Source Sans Pro"/>
                <a:sym typeface="Source Sans Pro"/>
              </a:rPr>
              <a:t>Ideas</a:t>
            </a:r>
          </a:p>
        </p:txBody>
      </p:sp>
      <p:sp>
        <p:nvSpPr>
          <p:cNvPr id="48" name="TextBox 48"/>
          <p:cNvSpPr txBox="1"/>
          <p:nvPr/>
        </p:nvSpPr>
        <p:spPr>
          <a:xfrm>
            <a:off x="1578245" y="801434"/>
            <a:ext cx="540982" cy="131416"/>
          </a:xfrm>
          <a:prstGeom prst="rect">
            <a:avLst/>
          </a:prstGeom>
        </p:spPr>
        <p:txBody>
          <a:bodyPr lIns="0" tIns="0" rIns="0" bIns="0" rtlCol="0" anchor="t">
            <a:spAutoFit/>
          </a:bodyPr>
          <a:lstStyle/>
          <a:p>
            <a:pPr algn="l">
              <a:lnSpc>
                <a:spcPts val="989"/>
              </a:lnSpc>
            </a:pPr>
            <a:r>
              <a:rPr lang="en-US" sz="975">
                <a:solidFill>
                  <a:srgbClr val="FFFFFF"/>
                </a:solidFill>
                <a:latin typeface="Source Sans Pro"/>
                <a:ea typeface="Source Sans Pro"/>
                <a:cs typeface="Source Sans Pro"/>
                <a:sym typeface="Source Sans Pro"/>
              </a:rPr>
              <a:t>Exploring </a:t>
            </a:r>
          </a:p>
        </p:txBody>
      </p:sp>
      <p:sp>
        <p:nvSpPr>
          <p:cNvPr id="49" name="TextBox 49"/>
          <p:cNvSpPr txBox="1"/>
          <p:nvPr/>
        </p:nvSpPr>
        <p:spPr>
          <a:xfrm>
            <a:off x="1448629" y="927087"/>
            <a:ext cx="780136" cy="131416"/>
          </a:xfrm>
          <a:prstGeom prst="rect">
            <a:avLst/>
          </a:prstGeom>
        </p:spPr>
        <p:txBody>
          <a:bodyPr lIns="0" tIns="0" rIns="0" bIns="0" rtlCol="0" anchor="t">
            <a:spAutoFit/>
          </a:bodyPr>
          <a:lstStyle/>
          <a:p>
            <a:pPr algn="l">
              <a:lnSpc>
                <a:spcPts val="989"/>
              </a:lnSpc>
            </a:pPr>
            <a:r>
              <a:rPr lang="en-US" sz="975">
                <a:solidFill>
                  <a:srgbClr val="FFFFFF"/>
                </a:solidFill>
                <a:latin typeface="Source Sans Pro"/>
                <a:ea typeface="Source Sans Pro"/>
                <a:cs typeface="Source Sans Pro"/>
                <a:sym typeface="Source Sans Pro"/>
              </a:rPr>
              <a:t>career options</a:t>
            </a:r>
          </a:p>
        </p:txBody>
      </p:sp>
      <p:sp>
        <p:nvSpPr>
          <p:cNvPr id="50" name="TextBox 50"/>
          <p:cNvSpPr txBox="1"/>
          <p:nvPr/>
        </p:nvSpPr>
        <p:spPr>
          <a:xfrm>
            <a:off x="999039" y="1920002"/>
            <a:ext cx="1690326" cy="169516"/>
          </a:xfrm>
          <a:prstGeom prst="rect">
            <a:avLst/>
          </a:prstGeom>
        </p:spPr>
        <p:txBody>
          <a:bodyPr lIns="0" tIns="0" rIns="0" bIns="0" rtlCol="0" anchor="t">
            <a:spAutoFit/>
          </a:bodyPr>
          <a:lstStyle/>
          <a:p>
            <a:pPr algn="l">
              <a:lnSpc>
                <a:spcPts val="1366"/>
              </a:lnSpc>
            </a:pPr>
            <a:r>
              <a:rPr lang="en-US" sz="975">
                <a:solidFill>
                  <a:srgbClr val="FFFFFF"/>
                </a:solidFill>
                <a:latin typeface="Source Sans Pro"/>
                <a:ea typeface="Source Sans Pro"/>
                <a:cs typeface="Source Sans Pro"/>
                <a:sym typeface="Source Sans Pro"/>
              </a:rPr>
              <a:t>Skills and experiences required</a:t>
            </a:r>
          </a:p>
        </p:txBody>
      </p:sp>
      <p:sp>
        <p:nvSpPr>
          <p:cNvPr id="51" name="TextBox 51"/>
          <p:cNvSpPr txBox="1"/>
          <p:nvPr/>
        </p:nvSpPr>
        <p:spPr>
          <a:xfrm>
            <a:off x="2443991" y="2742371"/>
            <a:ext cx="509264" cy="169516"/>
          </a:xfrm>
          <a:prstGeom prst="rect">
            <a:avLst/>
          </a:prstGeom>
        </p:spPr>
        <p:txBody>
          <a:bodyPr lIns="0" tIns="0" rIns="0" bIns="0" rtlCol="0" anchor="t">
            <a:spAutoFit/>
          </a:bodyPr>
          <a:lstStyle/>
          <a:p>
            <a:pPr algn="l">
              <a:lnSpc>
                <a:spcPts val="1366"/>
              </a:lnSpc>
            </a:pPr>
            <a:r>
              <a:rPr lang="en-US" sz="975">
                <a:solidFill>
                  <a:srgbClr val="221F20"/>
                </a:solidFill>
                <a:latin typeface="Source Sans Pro"/>
                <a:ea typeface="Source Sans Pro"/>
                <a:cs typeface="Source Sans Pro"/>
                <a:sym typeface="Source Sans Pro"/>
              </a:rPr>
              <a:t>Desirable</a:t>
            </a:r>
          </a:p>
        </p:txBody>
      </p:sp>
      <p:sp>
        <p:nvSpPr>
          <p:cNvPr id="52" name="TextBox 52"/>
          <p:cNvSpPr txBox="1"/>
          <p:nvPr/>
        </p:nvSpPr>
        <p:spPr>
          <a:xfrm>
            <a:off x="2566273" y="801472"/>
            <a:ext cx="811349" cy="131416"/>
          </a:xfrm>
          <a:prstGeom prst="rect">
            <a:avLst/>
          </a:prstGeom>
        </p:spPr>
        <p:txBody>
          <a:bodyPr lIns="0" tIns="0" rIns="0" bIns="0" rtlCol="0" anchor="t">
            <a:spAutoFit/>
          </a:bodyPr>
          <a:lstStyle/>
          <a:p>
            <a:pPr algn="l">
              <a:lnSpc>
                <a:spcPts val="989"/>
              </a:lnSpc>
            </a:pPr>
            <a:r>
              <a:rPr lang="en-US" sz="975">
                <a:solidFill>
                  <a:srgbClr val="FFFFFF"/>
                </a:solidFill>
                <a:latin typeface="Source Sans Pro"/>
                <a:ea typeface="Source Sans Pro"/>
                <a:cs typeface="Source Sans Pro"/>
                <a:sym typeface="Source Sans Pro"/>
              </a:rPr>
              <a:t>Non-academic </a:t>
            </a:r>
          </a:p>
        </p:txBody>
      </p:sp>
      <p:sp>
        <p:nvSpPr>
          <p:cNvPr id="53" name="TextBox 53"/>
          <p:cNvSpPr txBox="1"/>
          <p:nvPr/>
        </p:nvSpPr>
        <p:spPr>
          <a:xfrm>
            <a:off x="2782519" y="927125"/>
            <a:ext cx="344186" cy="131416"/>
          </a:xfrm>
          <a:prstGeom prst="rect">
            <a:avLst/>
          </a:prstGeom>
        </p:spPr>
        <p:txBody>
          <a:bodyPr lIns="0" tIns="0" rIns="0" bIns="0" rtlCol="0" anchor="t">
            <a:spAutoFit/>
          </a:bodyPr>
          <a:lstStyle/>
          <a:p>
            <a:pPr algn="l">
              <a:lnSpc>
                <a:spcPts val="989"/>
              </a:lnSpc>
            </a:pPr>
            <a:r>
              <a:rPr lang="en-US" sz="975">
                <a:solidFill>
                  <a:srgbClr val="FFFFFF"/>
                </a:solidFill>
                <a:latin typeface="Source Sans Pro"/>
                <a:ea typeface="Source Sans Pro"/>
                <a:cs typeface="Source Sans Pro"/>
                <a:sym typeface="Source Sans Pro"/>
              </a:rPr>
              <a:t>career</a:t>
            </a:r>
          </a:p>
        </p:txBody>
      </p:sp>
      <p:sp>
        <p:nvSpPr>
          <p:cNvPr id="54" name="TextBox 54"/>
          <p:cNvSpPr txBox="1"/>
          <p:nvPr/>
        </p:nvSpPr>
        <p:spPr>
          <a:xfrm>
            <a:off x="252003" y="3718531"/>
            <a:ext cx="2300821" cy="1308050"/>
          </a:xfrm>
          <a:prstGeom prst="rect">
            <a:avLst/>
          </a:prstGeom>
        </p:spPr>
        <p:txBody>
          <a:bodyPr lIns="0" tIns="0" rIns="0" bIns="0" rtlCol="0" anchor="t">
            <a:spAutoFit/>
          </a:bodyPr>
          <a:lstStyle/>
          <a:p>
            <a:pPr algn="l">
              <a:spcBef>
                <a:spcPts val="600"/>
              </a:spcBef>
              <a:spcAft>
                <a:spcPts val="600"/>
              </a:spcAft>
            </a:pPr>
            <a:r>
              <a:rPr lang="en-US" sz="1000" spc="1" dirty="0">
                <a:solidFill>
                  <a:srgbClr val="000000"/>
                </a:solidFill>
                <a:latin typeface="Source Sans Pro"/>
                <a:ea typeface="Source Sans Pro"/>
                <a:cs typeface="Source Sans Pro"/>
                <a:sym typeface="Source Sans Pro"/>
              </a:rPr>
              <a:t>Take items from your to-do lists and place them in your timeline of priorities, based on the following questions:</a:t>
            </a:r>
          </a:p>
          <a:p>
            <a:pPr algn="l">
              <a:spcBef>
                <a:spcPts val="600"/>
              </a:spcBef>
              <a:spcAft>
                <a:spcPts val="600"/>
              </a:spcAft>
            </a:pPr>
            <a:r>
              <a:rPr lang="en-US" sz="1000" b="1" dirty="0">
                <a:solidFill>
                  <a:srgbClr val="004D6D"/>
                </a:solidFill>
                <a:latin typeface="Source Sans Pro Bold"/>
                <a:ea typeface="Source Sans Pro Bold"/>
                <a:cs typeface="Source Sans Pro Bold"/>
                <a:sym typeface="Source Sans Pro Bold"/>
              </a:rPr>
              <a:t>1.   </a:t>
            </a:r>
            <a:r>
              <a:rPr lang="en-US" sz="1000" dirty="0">
                <a:solidFill>
                  <a:srgbClr val="000000"/>
                </a:solidFill>
                <a:latin typeface="Source Sans Pro"/>
                <a:ea typeface="Source Sans Pro"/>
                <a:cs typeface="Source Sans Pro"/>
                <a:sym typeface="Source Sans Pro"/>
              </a:rPr>
              <a:t>How much time do you have left to </a:t>
            </a:r>
            <a:r>
              <a:rPr lang="en-US" sz="1000" spc="1" dirty="0">
                <a:solidFill>
                  <a:srgbClr val="000000"/>
                </a:solidFill>
                <a:latin typeface="Source Sans Pro"/>
                <a:ea typeface="Source Sans Pro"/>
                <a:cs typeface="Source Sans Pro"/>
                <a:sym typeface="Source Sans Pro"/>
              </a:rPr>
              <a:t>complete your research degree?</a:t>
            </a:r>
          </a:p>
          <a:p>
            <a:endParaRPr lang="en-US" sz="1000" spc="1" dirty="0">
              <a:solidFill>
                <a:srgbClr val="000000"/>
              </a:solidFill>
              <a:latin typeface="Source Sans Pro"/>
              <a:ea typeface="Source Sans Pro"/>
              <a:cs typeface="Source Sans Pro"/>
              <a:sym typeface="Source Sans Pro"/>
            </a:endParaRPr>
          </a:p>
          <a:p>
            <a:pPr algn="l"/>
            <a:endParaRPr lang="en-US" sz="1000" spc="1" dirty="0">
              <a:solidFill>
                <a:srgbClr val="000000"/>
              </a:solidFill>
              <a:latin typeface="Source Sans Pro"/>
              <a:ea typeface="Source Sans Pro"/>
              <a:cs typeface="Source Sans Pro"/>
              <a:sym typeface="Source Sans Pro"/>
            </a:endParaRPr>
          </a:p>
        </p:txBody>
      </p:sp>
      <p:sp>
        <p:nvSpPr>
          <p:cNvPr id="58" name="TextBox 58"/>
          <p:cNvSpPr txBox="1"/>
          <p:nvPr/>
        </p:nvSpPr>
        <p:spPr>
          <a:xfrm>
            <a:off x="252003" y="6927056"/>
            <a:ext cx="2494264" cy="503463"/>
          </a:xfrm>
          <a:prstGeom prst="rect">
            <a:avLst/>
          </a:prstGeom>
        </p:spPr>
        <p:txBody>
          <a:bodyPr lIns="0" tIns="0" rIns="0" bIns="0" rtlCol="0" anchor="t">
            <a:spAutoFit/>
          </a:bodyPr>
          <a:lstStyle/>
          <a:p>
            <a:pPr algn="l">
              <a:lnSpc>
                <a:spcPts val="1300"/>
              </a:lnSpc>
            </a:pPr>
            <a:r>
              <a:rPr lang="en-US" sz="1000">
                <a:solidFill>
                  <a:srgbClr val="000000"/>
                </a:solidFill>
                <a:latin typeface="Source Sans Pro"/>
                <a:ea typeface="Source Sans Pro"/>
                <a:cs typeface="Source Sans Pro"/>
                <a:sym typeface="Source Sans Pro"/>
              </a:rPr>
              <a:t>Your DNA ecosystem is made up of the tailored network that you build to support you on your professional and career journey.</a:t>
            </a:r>
          </a:p>
        </p:txBody>
      </p:sp>
      <p:sp>
        <p:nvSpPr>
          <p:cNvPr id="59" name="TextBox 59"/>
          <p:cNvSpPr txBox="1"/>
          <p:nvPr/>
        </p:nvSpPr>
        <p:spPr>
          <a:xfrm>
            <a:off x="2970600" y="4906632"/>
            <a:ext cx="589150" cy="144685"/>
          </a:xfrm>
          <a:prstGeom prst="rect">
            <a:avLst/>
          </a:prstGeom>
        </p:spPr>
        <p:txBody>
          <a:bodyPr lIns="0" tIns="0" rIns="0" bIns="0" rtlCol="0" anchor="t">
            <a:spAutoFit/>
          </a:bodyPr>
          <a:lstStyle/>
          <a:p>
            <a:pPr algn="l">
              <a:lnSpc>
                <a:spcPts val="1050"/>
              </a:lnSpc>
            </a:pPr>
            <a:r>
              <a:rPr lang="en-US" sz="1000">
                <a:solidFill>
                  <a:srgbClr val="FFFFFF"/>
                </a:solidFill>
                <a:latin typeface="Source Sans Pro"/>
                <a:ea typeface="Source Sans Pro"/>
                <a:cs typeface="Source Sans Pro"/>
                <a:sym typeface="Source Sans Pro"/>
              </a:rPr>
              <a:t>Beginning </a:t>
            </a:r>
          </a:p>
        </p:txBody>
      </p:sp>
      <p:sp>
        <p:nvSpPr>
          <p:cNvPr id="60" name="TextBox 60"/>
          <p:cNvSpPr txBox="1"/>
          <p:nvPr/>
        </p:nvSpPr>
        <p:spPr>
          <a:xfrm>
            <a:off x="3073975" y="5039982"/>
            <a:ext cx="350920" cy="144685"/>
          </a:xfrm>
          <a:prstGeom prst="rect">
            <a:avLst/>
          </a:prstGeom>
        </p:spPr>
        <p:txBody>
          <a:bodyPr lIns="0" tIns="0" rIns="0" bIns="0" rtlCol="0" anchor="t">
            <a:spAutoFit/>
          </a:bodyPr>
          <a:lstStyle/>
          <a:p>
            <a:pPr algn="l">
              <a:lnSpc>
                <a:spcPts val="1050"/>
              </a:lnSpc>
            </a:pPr>
            <a:r>
              <a:rPr lang="en-US" sz="1000">
                <a:solidFill>
                  <a:srgbClr val="FFFFFF"/>
                </a:solidFill>
                <a:latin typeface="Source Sans Pro"/>
                <a:ea typeface="Source Sans Pro"/>
                <a:cs typeface="Source Sans Pro"/>
                <a:sym typeface="Source Sans Pro"/>
              </a:rPr>
              <a:t>stages</a:t>
            </a:r>
          </a:p>
        </p:txBody>
      </p:sp>
      <p:sp>
        <p:nvSpPr>
          <p:cNvPr id="61" name="TextBox 61"/>
          <p:cNvSpPr txBox="1"/>
          <p:nvPr/>
        </p:nvSpPr>
        <p:spPr>
          <a:xfrm>
            <a:off x="4226500" y="4906632"/>
            <a:ext cx="229419" cy="144685"/>
          </a:xfrm>
          <a:prstGeom prst="rect">
            <a:avLst/>
          </a:prstGeom>
        </p:spPr>
        <p:txBody>
          <a:bodyPr lIns="0" tIns="0" rIns="0" bIns="0" rtlCol="0" anchor="t">
            <a:spAutoFit/>
          </a:bodyPr>
          <a:lstStyle/>
          <a:p>
            <a:pPr algn="l">
              <a:lnSpc>
                <a:spcPts val="1050"/>
              </a:lnSpc>
            </a:pPr>
            <a:r>
              <a:rPr lang="en-US" sz="1000">
                <a:solidFill>
                  <a:srgbClr val="FFFFFF"/>
                </a:solidFill>
                <a:latin typeface="Source Sans Pro"/>
                <a:ea typeface="Source Sans Pro"/>
                <a:cs typeface="Source Sans Pro"/>
                <a:sym typeface="Source Sans Pro"/>
              </a:rPr>
              <a:t>Mid </a:t>
            </a:r>
          </a:p>
        </p:txBody>
      </p:sp>
      <p:sp>
        <p:nvSpPr>
          <p:cNvPr id="62" name="TextBox 62"/>
          <p:cNvSpPr txBox="1"/>
          <p:nvPr/>
        </p:nvSpPr>
        <p:spPr>
          <a:xfrm>
            <a:off x="4154234" y="5039982"/>
            <a:ext cx="350920" cy="144685"/>
          </a:xfrm>
          <a:prstGeom prst="rect">
            <a:avLst/>
          </a:prstGeom>
        </p:spPr>
        <p:txBody>
          <a:bodyPr lIns="0" tIns="0" rIns="0" bIns="0" rtlCol="0" anchor="t">
            <a:spAutoFit/>
          </a:bodyPr>
          <a:lstStyle/>
          <a:p>
            <a:pPr algn="l">
              <a:lnSpc>
                <a:spcPts val="1050"/>
              </a:lnSpc>
            </a:pPr>
            <a:r>
              <a:rPr lang="en-US" sz="1000">
                <a:solidFill>
                  <a:srgbClr val="FFFFFF"/>
                </a:solidFill>
                <a:latin typeface="Source Sans Pro"/>
                <a:ea typeface="Source Sans Pro"/>
                <a:cs typeface="Source Sans Pro"/>
                <a:sym typeface="Source Sans Pro"/>
              </a:rPr>
              <a:t>stages</a:t>
            </a:r>
          </a:p>
        </p:txBody>
      </p:sp>
      <p:sp>
        <p:nvSpPr>
          <p:cNvPr id="63" name="TextBox 63"/>
          <p:cNvSpPr txBox="1"/>
          <p:nvPr/>
        </p:nvSpPr>
        <p:spPr>
          <a:xfrm>
            <a:off x="5161979" y="4906632"/>
            <a:ext cx="535257" cy="144685"/>
          </a:xfrm>
          <a:prstGeom prst="rect">
            <a:avLst/>
          </a:prstGeom>
        </p:spPr>
        <p:txBody>
          <a:bodyPr lIns="0" tIns="0" rIns="0" bIns="0" rtlCol="0" anchor="t">
            <a:spAutoFit/>
          </a:bodyPr>
          <a:lstStyle/>
          <a:p>
            <a:pPr algn="l">
              <a:lnSpc>
                <a:spcPts val="1050"/>
              </a:lnSpc>
            </a:pPr>
            <a:r>
              <a:rPr lang="en-US" sz="1000">
                <a:solidFill>
                  <a:srgbClr val="FFFFFF"/>
                </a:solidFill>
                <a:latin typeface="Source Sans Pro"/>
                <a:ea typeface="Source Sans Pro"/>
                <a:cs typeface="Source Sans Pro"/>
                <a:sym typeface="Source Sans Pro"/>
              </a:rPr>
              <a:t>End/final </a:t>
            </a:r>
          </a:p>
        </p:txBody>
      </p:sp>
      <p:sp>
        <p:nvSpPr>
          <p:cNvPr id="64" name="TextBox 64"/>
          <p:cNvSpPr txBox="1"/>
          <p:nvPr/>
        </p:nvSpPr>
        <p:spPr>
          <a:xfrm>
            <a:off x="5239703" y="5039982"/>
            <a:ext cx="350920" cy="144685"/>
          </a:xfrm>
          <a:prstGeom prst="rect">
            <a:avLst/>
          </a:prstGeom>
        </p:spPr>
        <p:txBody>
          <a:bodyPr lIns="0" tIns="0" rIns="0" bIns="0" rtlCol="0" anchor="t">
            <a:spAutoFit/>
          </a:bodyPr>
          <a:lstStyle/>
          <a:p>
            <a:pPr algn="l">
              <a:lnSpc>
                <a:spcPts val="1050"/>
              </a:lnSpc>
            </a:pPr>
            <a:r>
              <a:rPr lang="en-US" sz="1000">
                <a:solidFill>
                  <a:srgbClr val="FFFFFF"/>
                </a:solidFill>
                <a:latin typeface="Source Sans Pro"/>
                <a:ea typeface="Source Sans Pro"/>
                <a:cs typeface="Source Sans Pro"/>
                <a:sym typeface="Source Sans Pro"/>
              </a:rPr>
              <a:t>stages</a:t>
            </a:r>
          </a:p>
        </p:txBody>
      </p:sp>
      <p:sp>
        <p:nvSpPr>
          <p:cNvPr id="65" name="TextBox 65"/>
          <p:cNvSpPr txBox="1"/>
          <p:nvPr/>
        </p:nvSpPr>
        <p:spPr>
          <a:xfrm>
            <a:off x="3029998" y="6879403"/>
            <a:ext cx="3557759" cy="947119"/>
          </a:xfrm>
          <a:prstGeom prst="rect">
            <a:avLst/>
          </a:prstGeom>
        </p:spPr>
        <p:txBody>
          <a:bodyPr lIns="0" tIns="0" rIns="0" bIns="0" rtlCol="0" anchor="t">
            <a:spAutoFit/>
          </a:bodyPr>
          <a:lstStyle/>
          <a:p>
            <a:pPr algn="l">
              <a:lnSpc>
                <a:spcPts val="1867"/>
              </a:lnSpc>
            </a:pPr>
            <a:r>
              <a:rPr lang="en-US" sz="1000" spc="1" dirty="0">
                <a:solidFill>
                  <a:srgbClr val="000000"/>
                </a:solidFill>
                <a:latin typeface="Source Sans Pro"/>
                <a:ea typeface="Source Sans Pro"/>
                <a:cs typeface="Source Sans Pro"/>
                <a:sym typeface="Source Sans Pro"/>
              </a:rPr>
              <a:t>To create your own ecosystem, reflect on the following questions: </a:t>
            </a:r>
            <a:r>
              <a:rPr lang="en-US" sz="1000" b="1" spc="1" dirty="0">
                <a:solidFill>
                  <a:srgbClr val="004D6D"/>
                </a:solidFill>
                <a:latin typeface="Source Sans Pro Bold"/>
                <a:ea typeface="Source Sans Pro Bold"/>
                <a:cs typeface="Source Sans Pro Bold"/>
                <a:sym typeface="Source Sans Pro Bold"/>
              </a:rPr>
              <a:t>1. </a:t>
            </a:r>
            <a:r>
              <a:rPr lang="en-US" sz="1000" spc="1" dirty="0">
                <a:solidFill>
                  <a:srgbClr val="000000"/>
                </a:solidFill>
                <a:latin typeface="Source Sans Pro"/>
                <a:ea typeface="Source Sans Pro"/>
                <a:cs typeface="Source Sans Pro"/>
                <a:sym typeface="Source Sans Pro"/>
              </a:rPr>
              <a:t>What exactly do you want help with? </a:t>
            </a:r>
          </a:p>
          <a:p>
            <a:pPr algn="l">
              <a:lnSpc>
                <a:spcPts val="1867"/>
              </a:lnSpc>
            </a:pPr>
            <a:r>
              <a:rPr lang="en-US" sz="1000" b="1" spc="1" dirty="0">
                <a:solidFill>
                  <a:srgbClr val="004D6D"/>
                </a:solidFill>
                <a:latin typeface="Source Sans Pro Bold"/>
                <a:ea typeface="Source Sans Pro Bold"/>
                <a:cs typeface="Source Sans Pro Bold"/>
                <a:sym typeface="Source Sans Pro Bold"/>
              </a:rPr>
              <a:t>2. </a:t>
            </a:r>
            <a:r>
              <a:rPr lang="en-US" sz="1000" spc="1" dirty="0">
                <a:solidFill>
                  <a:srgbClr val="000000"/>
                </a:solidFill>
                <a:latin typeface="Source Sans Pro"/>
                <a:ea typeface="Source Sans Pro"/>
                <a:cs typeface="Source Sans Pro"/>
                <a:sym typeface="Source Sans Pro"/>
              </a:rPr>
              <a:t>Who are the right people to support and mentor you with this? </a:t>
            </a:r>
            <a:r>
              <a:rPr lang="en-US" sz="1000" b="1" spc="1" dirty="0">
                <a:solidFill>
                  <a:srgbClr val="004D6D"/>
                </a:solidFill>
                <a:latin typeface="Source Sans Pro Bold"/>
                <a:ea typeface="Source Sans Pro Bold"/>
                <a:cs typeface="Source Sans Pro Bold"/>
                <a:sym typeface="Source Sans Pro Bold"/>
              </a:rPr>
              <a:t>3. </a:t>
            </a:r>
            <a:r>
              <a:rPr lang="en-US" sz="1000" spc="1" dirty="0">
                <a:solidFill>
                  <a:srgbClr val="000000"/>
                </a:solidFill>
                <a:latin typeface="Source Sans Pro"/>
                <a:ea typeface="Source Sans Pro"/>
                <a:cs typeface="Source Sans Pro"/>
                <a:sym typeface="Source Sans Pro"/>
              </a:rPr>
              <a:t>Why them specifically?</a:t>
            </a:r>
          </a:p>
        </p:txBody>
      </p:sp>
      <p:sp>
        <p:nvSpPr>
          <p:cNvPr id="66" name="TextBox 66"/>
          <p:cNvSpPr txBox="1"/>
          <p:nvPr/>
        </p:nvSpPr>
        <p:spPr>
          <a:xfrm>
            <a:off x="3672002" y="1941976"/>
            <a:ext cx="3090548" cy="185709"/>
          </a:xfrm>
          <a:prstGeom prst="rect">
            <a:avLst/>
          </a:prstGeom>
        </p:spPr>
        <p:txBody>
          <a:bodyPr lIns="0" tIns="0" rIns="0" bIns="0" rtlCol="0" anchor="t">
            <a:spAutoFit/>
          </a:bodyPr>
          <a:lstStyle/>
          <a:p>
            <a:pPr algn="l">
              <a:lnSpc>
                <a:spcPts val="1400"/>
              </a:lnSpc>
            </a:pPr>
            <a:r>
              <a:rPr lang="en-US" sz="1000" b="1" spc="5">
                <a:solidFill>
                  <a:srgbClr val="004D6D"/>
                </a:solidFill>
                <a:latin typeface="Source Sans Pro Bold"/>
                <a:ea typeface="Source Sans Pro Bold"/>
                <a:cs typeface="Source Sans Pro Bold"/>
                <a:sym typeface="Source Sans Pro Bold"/>
              </a:rPr>
              <a:t>2. </a:t>
            </a:r>
            <a:r>
              <a:rPr lang="en-US" sz="1000" b="1" spc="5">
                <a:solidFill>
                  <a:srgbClr val="000000"/>
                </a:solidFill>
                <a:latin typeface="Source Sans Pro Bold"/>
                <a:ea typeface="Source Sans Pro Bold"/>
                <a:cs typeface="Source Sans Pro Bold"/>
                <a:sym typeface="Source Sans Pro Bold"/>
              </a:rPr>
              <a:t>Desirable </a:t>
            </a:r>
            <a:r>
              <a:rPr lang="en-US" sz="1000" spc="5">
                <a:solidFill>
                  <a:srgbClr val="000000"/>
                </a:solidFill>
                <a:latin typeface="Source Sans Pro"/>
                <a:ea typeface="Source Sans Pro"/>
                <a:cs typeface="Source Sans Pro"/>
                <a:sym typeface="Source Sans Pro"/>
              </a:rPr>
              <a:t>– What skills and experiences do you want? </a:t>
            </a:r>
          </a:p>
        </p:txBody>
      </p:sp>
      <p:sp>
        <p:nvSpPr>
          <p:cNvPr id="67" name="TextBox 67"/>
          <p:cNvSpPr txBox="1"/>
          <p:nvPr/>
        </p:nvSpPr>
        <p:spPr>
          <a:xfrm>
            <a:off x="3672002" y="575558"/>
            <a:ext cx="3134458" cy="185709"/>
          </a:xfrm>
          <a:prstGeom prst="rect">
            <a:avLst/>
          </a:prstGeom>
        </p:spPr>
        <p:txBody>
          <a:bodyPr lIns="0" tIns="0" rIns="0" bIns="0" rtlCol="0" anchor="t">
            <a:spAutoFit/>
          </a:bodyPr>
          <a:lstStyle/>
          <a:p>
            <a:pPr algn="l">
              <a:lnSpc>
                <a:spcPts val="1400"/>
              </a:lnSpc>
            </a:pPr>
            <a:r>
              <a:rPr lang="en-US" sz="1000" b="1" spc="6">
                <a:solidFill>
                  <a:srgbClr val="004D6D"/>
                </a:solidFill>
                <a:latin typeface="Source Sans Pro Bold"/>
                <a:ea typeface="Source Sans Pro Bold"/>
                <a:cs typeface="Source Sans Pro Bold"/>
                <a:sym typeface="Source Sans Pro Bold"/>
              </a:rPr>
              <a:t>1. </a:t>
            </a:r>
            <a:r>
              <a:rPr lang="en-US" sz="1000" b="1" spc="6">
                <a:solidFill>
                  <a:srgbClr val="000000"/>
                </a:solidFill>
                <a:latin typeface="Source Sans Pro Bold"/>
                <a:ea typeface="Source Sans Pro Bold"/>
                <a:cs typeface="Source Sans Pro Bold"/>
                <a:sym typeface="Source Sans Pro Bold"/>
              </a:rPr>
              <a:t>Necessary </a:t>
            </a:r>
            <a:r>
              <a:rPr lang="en-US" sz="1000" spc="6">
                <a:solidFill>
                  <a:srgbClr val="000000"/>
                </a:solidFill>
                <a:latin typeface="Source Sans Pro"/>
                <a:ea typeface="Source Sans Pro"/>
                <a:cs typeface="Source Sans Pro"/>
                <a:sym typeface="Source Sans Pro"/>
              </a:rPr>
              <a:t>– What skills and experiences do you need? </a:t>
            </a:r>
          </a:p>
        </p:txBody>
      </p:sp>
      <p:sp>
        <p:nvSpPr>
          <p:cNvPr id="68" name="TextBox 68"/>
          <p:cNvSpPr txBox="1"/>
          <p:nvPr/>
        </p:nvSpPr>
        <p:spPr>
          <a:xfrm>
            <a:off x="6124261" y="4906632"/>
            <a:ext cx="774906" cy="144685"/>
          </a:xfrm>
          <a:prstGeom prst="rect">
            <a:avLst/>
          </a:prstGeom>
        </p:spPr>
        <p:txBody>
          <a:bodyPr lIns="0" tIns="0" rIns="0" bIns="0" rtlCol="0" anchor="t">
            <a:spAutoFit/>
          </a:bodyPr>
          <a:lstStyle/>
          <a:p>
            <a:pPr algn="l">
              <a:lnSpc>
                <a:spcPts val="1050"/>
              </a:lnSpc>
            </a:pPr>
            <a:r>
              <a:rPr lang="en-US" sz="1000">
                <a:solidFill>
                  <a:srgbClr val="221F20"/>
                </a:solidFill>
                <a:latin typeface="Source Sans Pro"/>
                <a:ea typeface="Source Sans Pro"/>
                <a:cs typeface="Source Sans Pro"/>
                <a:sym typeface="Source Sans Pro"/>
              </a:rPr>
              <a:t>Post research </a:t>
            </a:r>
          </a:p>
        </p:txBody>
      </p:sp>
      <p:sp>
        <p:nvSpPr>
          <p:cNvPr id="69" name="TextBox 69"/>
          <p:cNvSpPr txBox="1"/>
          <p:nvPr/>
        </p:nvSpPr>
        <p:spPr>
          <a:xfrm>
            <a:off x="6302950" y="5039982"/>
            <a:ext cx="385772" cy="144685"/>
          </a:xfrm>
          <a:prstGeom prst="rect">
            <a:avLst/>
          </a:prstGeom>
        </p:spPr>
        <p:txBody>
          <a:bodyPr lIns="0" tIns="0" rIns="0" bIns="0" rtlCol="0" anchor="t">
            <a:spAutoFit/>
          </a:bodyPr>
          <a:lstStyle/>
          <a:p>
            <a:pPr algn="l">
              <a:lnSpc>
                <a:spcPts val="1050"/>
              </a:lnSpc>
            </a:pPr>
            <a:r>
              <a:rPr lang="en-US" sz="1000">
                <a:solidFill>
                  <a:srgbClr val="221F20"/>
                </a:solidFill>
                <a:latin typeface="Source Sans Pro"/>
                <a:ea typeface="Source Sans Pro"/>
                <a:cs typeface="Source Sans Pro"/>
                <a:sym typeface="Source Sans Pro"/>
              </a:rPr>
              <a:t>degree</a:t>
            </a:r>
          </a:p>
        </p:txBody>
      </p:sp>
      <p:sp>
        <p:nvSpPr>
          <p:cNvPr id="70" name="TextBox 70"/>
          <p:cNvSpPr txBox="1"/>
          <p:nvPr/>
        </p:nvSpPr>
        <p:spPr>
          <a:xfrm>
            <a:off x="3816001" y="749456"/>
            <a:ext cx="1755391" cy="157839"/>
          </a:xfrm>
          <a:prstGeom prst="rect">
            <a:avLst/>
          </a:prstGeom>
        </p:spPr>
        <p:txBody>
          <a:bodyPr lIns="0" tIns="0" rIns="0" bIns="0" rtlCol="0" anchor="t">
            <a:spAutoFit/>
          </a:bodyPr>
          <a:lstStyle/>
          <a:p>
            <a:pPr algn="l">
              <a:lnSpc>
                <a:spcPts val="1260"/>
              </a:lnSpc>
            </a:pPr>
            <a:r>
              <a:rPr lang="en-US" sz="900">
                <a:solidFill>
                  <a:srgbClr val="000000"/>
                </a:solidFill>
                <a:latin typeface="Source Sans Pro"/>
                <a:ea typeface="Source Sans Pro"/>
                <a:cs typeface="Source Sans Pro"/>
                <a:sym typeface="Source Sans Pro"/>
              </a:rPr>
              <a:t>(regardlessof</a:t>
            </a:r>
            <a:r>
              <a:rPr lang="en-US" sz="900">
                <a:solidFill>
                  <a:srgbClr val="FFFFFF"/>
                </a:solidFill>
                <a:latin typeface="Source Sans Pro"/>
                <a:ea typeface="Source Sans Pro"/>
                <a:cs typeface="Source Sans Pro"/>
                <a:sym typeface="Source Sans Pro"/>
              </a:rPr>
              <a:t> </a:t>
            </a:r>
            <a:r>
              <a:rPr lang="en-US" sz="900">
                <a:solidFill>
                  <a:srgbClr val="000000"/>
                </a:solidFill>
                <a:latin typeface="Source Sans Pro"/>
                <a:ea typeface="Source Sans Pro"/>
                <a:cs typeface="Source Sans Pro"/>
                <a:sym typeface="Source Sans Pro"/>
              </a:rPr>
              <a:t>your</a:t>
            </a:r>
            <a:r>
              <a:rPr lang="en-US" sz="900">
                <a:solidFill>
                  <a:srgbClr val="FFFFFF"/>
                </a:solidFill>
                <a:latin typeface="Source Sans Pro"/>
                <a:ea typeface="Source Sans Pro"/>
                <a:cs typeface="Source Sans Pro"/>
                <a:sym typeface="Source Sans Pro"/>
              </a:rPr>
              <a:t> </a:t>
            </a:r>
            <a:r>
              <a:rPr lang="en-US" sz="900">
                <a:solidFill>
                  <a:srgbClr val="000000"/>
                </a:solidFill>
                <a:latin typeface="Source Sans Pro"/>
                <a:ea typeface="Source Sans Pro"/>
                <a:cs typeface="Source Sans Pro"/>
                <a:sym typeface="Source Sans Pro"/>
              </a:rPr>
              <a:t>interestinthem)</a:t>
            </a:r>
          </a:p>
        </p:txBody>
      </p:sp>
      <p:sp>
        <p:nvSpPr>
          <p:cNvPr id="71" name="TextBox 71"/>
          <p:cNvSpPr txBox="1"/>
          <p:nvPr/>
        </p:nvSpPr>
        <p:spPr>
          <a:xfrm>
            <a:off x="3816001" y="2115874"/>
            <a:ext cx="2956189" cy="157839"/>
          </a:xfrm>
          <a:prstGeom prst="rect">
            <a:avLst/>
          </a:prstGeom>
        </p:spPr>
        <p:txBody>
          <a:bodyPr lIns="0" tIns="0" rIns="0" bIns="0" rtlCol="0" anchor="t">
            <a:spAutoFit/>
          </a:bodyPr>
          <a:lstStyle/>
          <a:p>
            <a:pPr algn="l">
              <a:lnSpc>
                <a:spcPts val="1260"/>
              </a:lnSpc>
            </a:pPr>
            <a:r>
              <a:rPr lang="en-US" sz="900">
                <a:solidFill>
                  <a:srgbClr val="000000"/>
                </a:solidFill>
                <a:latin typeface="Source Sans Pro"/>
                <a:ea typeface="Source Sans Pro"/>
                <a:cs typeface="Source Sans Pro"/>
                <a:sym typeface="Source Sans Pro"/>
              </a:rPr>
              <a:t>(i.e.thatcancontributetoyourpersonal/professionalgoals)</a:t>
            </a:r>
          </a:p>
        </p:txBody>
      </p:sp>
      <p:sp>
        <p:nvSpPr>
          <p:cNvPr id="72" name="TextBox 72"/>
          <p:cNvSpPr txBox="1"/>
          <p:nvPr/>
        </p:nvSpPr>
        <p:spPr>
          <a:xfrm>
            <a:off x="595713" y="8979570"/>
            <a:ext cx="610676" cy="272663"/>
          </a:xfrm>
          <a:prstGeom prst="rect">
            <a:avLst/>
          </a:prstGeom>
        </p:spPr>
        <p:txBody>
          <a:bodyPr lIns="0" tIns="0" rIns="0" bIns="0" rtlCol="0" anchor="t">
            <a:spAutoFit/>
          </a:bodyPr>
          <a:lstStyle/>
          <a:p>
            <a:pPr algn="ctr">
              <a:lnSpc>
                <a:spcPts val="1084"/>
              </a:lnSpc>
            </a:pPr>
            <a:r>
              <a:rPr lang="en-US" sz="936">
                <a:solidFill>
                  <a:srgbClr val="FFFFFF"/>
                </a:solidFill>
                <a:latin typeface="Source Sans Pro"/>
                <a:ea typeface="Source Sans Pro"/>
                <a:cs typeface="Source Sans Pro"/>
                <a:sym typeface="Source Sans Pro"/>
              </a:rPr>
              <a:t>Research groups and </a:t>
            </a:r>
          </a:p>
        </p:txBody>
      </p:sp>
      <p:sp>
        <p:nvSpPr>
          <p:cNvPr id="73" name="TextBox 73"/>
          <p:cNvSpPr txBox="1"/>
          <p:nvPr/>
        </p:nvSpPr>
        <p:spPr>
          <a:xfrm>
            <a:off x="642337" y="9255071"/>
            <a:ext cx="491519" cy="134912"/>
          </a:xfrm>
          <a:prstGeom prst="rect">
            <a:avLst/>
          </a:prstGeom>
        </p:spPr>
        <p:txBody>
          <a:bodyPr lIns="0" tIns="0" rIns="0" bIns="0" rtlCol="0" anchor="t">
            <a:spAutoFit/>
          </a:bodyPr>
          <a:lstStyle/>
          <a:p>
            <a:pPr algn="l">
              <a:lnSpc>
                <a:spcPts val="1084"/>
              </a:lnSpc>
            </a:pPr>
            <a:r>
              <a:rPr lang="en-US" sz="936">
                <a:solidFill>
                  <a:srgbClr val="FFFFFF"/>
                </a:solidFill>
                <a:latin typeface="Source Sans Pro"/>
                <a:ea typeface="Source Sans Pro"/>
                <a:cs typeface="Source Sans Pro"/>
                <a:sym typeface="Source Sans Pro"/>
              </a:rPr>
              <a:t>networks</a:t>
            </a:r>
          </a:p>
        </p:txBody>
      </p:sp>
      <p:sp>
        <p:nvSpPr>
          <p:cNvPr id="74" name="TextBox 74"/>
          <p:cNvSpPr txBox="1"/>
          <p:nvPr/>
        </p:nvSpPr>
        <p:spPr>
          <a:xfrm>
            <a:off x="525570" y="7963672"/>
            <a:ext cx="673160" cy="134912"/>
          </a:xfrm>
          <a:prstGeom prst="rect">
            <a:avLst/>
          </a:prstGeom>
        </p:spPr>
        <p:txBody>
          <a:bodyPr lIns="0" tIns="0" rIns="0" bIns="0" rtlCol="0" anchor="t">
            <a:spAutoFit/>
          </a:bodyPr>
          <a:lstStyle/>
          <a:p>
            <a:pPr algn="l">
              <a:lnSpc>
                <a:spcPts val="1084"/>
              </a:lnSpc>
            </a:pPr>
            <a:r>
              <a:rPr lang="en-US" sz="936">
                <a:solidFill>
                  <a:srgbClr val="FFFFFF"/>
                </a:solidFill>
                <a:latin typeface="Source Sans Pro"/>
                <a:ea typeface="Source Sans Pro"/>
                <a:cs typeface="Source Sans Pro"/>
                <a:sym typeface="Source Sans Pro"/>
              </a:rPr>
              <a:t>Professional </a:t>
            </a:r>
          </a:p>
        </p:txBody>
      </p:sp>
      <p:sp>
        <p:nvSpPr>
          <p:cNvPr id="75" name="TextBox 75"/>
          <p:cNvSpPr txBox="1"/>
          <p:nvPr/>
        </p:nvSpPr>
        <p:spPr>
          <a:xfrm>
            <a:off x="602294" y="8101422"/>
            <a:ext cx="491519" cy="134912"/>
          </a:xfrm>
          <a:prstGeom prst="rect">
            <a:avLst/>
          </a:prstGeom>
        </p:spPr>
        <p:txBody>
          <a:bodyPr lIns="0" tIns="0" rIns="0" bIns="0" rtlCol="0" anchor="t">
            <a:spAutoFit/>
          </a:bodyPr>
          <a:lstStyle/>
          <a:p>
            <a:pPr algn="l">
              <a:lnSpc>
                <a:spcPts val="1084"/>
              </a:lnSpc>
            </a:pPr>
            <a:r>
              <a:rPr lang="en-US" sz="936">
                <a:solidFill>
                  <a:srgbClr val="FFFFFF"/>
                </a:solidFill>
                <a:latin typeface="Source Sans Pro"/>
                <a:ea typeface="Source Sans Pro"/>
                <a:cs typeface="Source Sans Pro"/>
                <a:sym typeface="Source Sans Pro"/>
              </a:rPr>
              <a:t>networks</a:t>
            </a:r>
          </a:p>
        </p:txBody>
      </p:sp>
      <p:sp>
        <p:nvSpPr>
          <p:cNvPr id="76" name="TextBox 76"/>
          <p:cNvSpPr txBox="1"/>
          <p:nvPr/>
        </p:nvSpPr>
        <p:spPr>
          <a:xfrm>
            <a:off x="1647387" y="9024061"/>
            <a:ext cx="324326" cy="134912"/>
          </a:xfrm>
          <a:prstGeom prst="rect">
            <a:avLst/>
          </a:prstGeom>
        </p:spPr>
        <p:txBody>
          <a:bodyPr lIns="0" tIns="0" rIns="0" bIns="0" rtlCol="0" anchor="t">
            <a:spAutoFit/>
          </a:bodyPr>
          <a:lstStyle/>
          <a:p>
            <a:pPr algn="l">
              <a:lnSpc>
                <a:spcPts val="1084"/>
              </a:lnSpc>
            </a:pPr>
            <a:r>
              <a:rPr lang="en-US" sz="936">
                <a:solidFill>
                  <a:srgbClr val="FFFFFF"/>
                </a:solidFill>
                <a:latin typeface="Source Sans Pro"/>
                <a:ea typeface="Source Sans Pro"/>
                <a:cs typeface="Source Sans Pro"/>
                <a:sym typeface="Source Sans Pro"/>
              </a:rPr>
              <a:t>Other </a:t>
            </a:r>
          </a:p>
        </p:txBody>
      </p:sp>
      <p:sp>
        <p:nvSpPr>
          <p:cNvPr id="77" name="TextBox 77"/>
          <p:cNvSpPr txBox="1"/>
          <p:nvPr/>
        </p:nvSpPr>
        <p:spPr>
          <a:xfrm>
            <a:off x="1460744" y="9161812"/>
            <a:ext cx="680923" cy="134912"/>
          </a:xfrm>
          <a:prstGeom prst="rect">
            <a:avLst/>
          </a:prstGeom>
        </p:spPr>
        <p:txBody>
          <a:bodyPr lIns="0" tIns="0" rIns="0" bIns="0" rtlCol="0" anchor="t">
            <a:spAutoFit/>
          </a:bodyPr>
          <a:lstStyle/>
          <a:p>
            <a:pPr algn="l">
              <a:lnSpc>
                <a:spcPts val="1084"/>
              </a:lnSpc>
            </a:pPr>
            <a:r>
              <a:rPr lang="en-US" sz="936">
                <a:solidFill>
                  <a:srgbClr val="FFFFFF"/>
                </a:solidFill>
                <a:latin typeface="Source Sans Pro"/>
                <a:ea typeface="Source Sans Pro"/>
                <a:cs typeface="Source Sans Pro"/>
                <a:sym typeface="Source Sans Pro"/>
              </a:rPr>
              <a:t>communities</a:t>
            </a:r>
          </a:p>
        </p:txBody>
      </p:sp>
      <p:sp>
        <p:nvSpPr>
          <p:cNvPr id="78" name="TextBox 78"/>
          <p:cNvSpPr txBox="1"/>
          <p:nvPr/>
        </p:nvSpPr>
        <p:spPr>
          <a:xfrm>
            <a:off x="1737122" y="7963672"/>
            <a:ext cx="340338" cy="134912"/>
          </a:xfrm>
          <a:prstGeom prst="rect">
            <a:avLst/>
          </a:prstGeom>
        </p:spPr>
        <p:txBody>
          <a:bodyPr lIns="0" tIns="0" rIns="0" bIns="0" rtlCol="0" anchor="t">
            <a:spAutoFit/>
          </a:bodyPr>
          <a:lstStyle/>
          <a:p>
            <a:pPr algn="l">
              <a:lnSpc>
                <a:spcPts val="1084"/>
              </a:lnSpc>
            </a:pPr>
            <a:r>
              <a:rPr lang="en-US" sz="936">
                <a:solidFill>
                  <a:srgbClr val="FFFFFF"/>
                </a:solidFill>
                <a:latin typeface="Source Sans Pro"/>
                <a:ea typeface="Source Sans Pro"/>
                <a:cs typeface="Source Sans Pro"/>
                <a:sym typeface="Source Sans Pro"/>
              </a:rPr>
              <a:t>Social </a:t>
            </a:r>
          </a:p>
        </p:txBody>
      </p:sp>
      <p:sp>
        <p:nvSpPr>
          <p:cNvPr id="79" name="TextBox 79"/>
          <p:cNvSpPr txBox="1"/>
          <p:nvPr/>
        </p:nvSpPr>
        <p:spPr>
          <a:xfrm>
            <a:off x="1652064" y="8101422"/>
            <a:ext cx="491519" cy="134912"/>
          </a:xfrm>
          <a:prstGeom prst="rect">
            <a:avLst/>
          </a:prstGeom>
        </p:spPr>
        <p:txBody>
          <a:bodyPr lIns="0" tIns="0" rIns="0" bIns="0" rtlCol="0" anchor="t">
            <a:spAutoFit/>
          </a:bodyPr>
          <a:lstStyle/>
          <a:p>
            <a:pPr algn="l">
              <a:lnSpc>
                <a:spcPts val="1084"/>
              </a:lnSpc>
            </a:pPr>
            <a:r>
              <a:rPr lang="en-US" sz="936">
                <a:solidFill>
                  <a:srgbClr val="FFFFFF"/>
                </a:solidFill>
                <a:latin typeface="Source Sans Pro"/>
                <a:ea typeface="Source Sans Pro"/>
                <a:cs typeface="Source Sans Pro"/>
                <a:sym typeface="Source Sans Pro"/>
              </a:rPr>
              <a:t>networks</a:t>
            </a:r>
          </a:p>
        </p:txBody>
      </p:sp>
      <p:sp>
        <p:nvSpPr>
          <p:cNvPr id="80" name="TextBox 80"/>
          <p:cNvSpPr txBox="1"/>
          <p:nvPr/>
        </p:nvSpPr>
        <p:spPr>
          <a:xfrm>
            <a:off x="1271245" y="8490661"/>
            <a:ext cx="175898" cy="195824"/>
          </a:xfrm>
          <a:prstGeom prst="rect">
            <a:avLst/>
          </a:prstGeom>
        </p:spPr>
        <p:txBody>
          <a:bodyPr lIns="0" tIns="0" rIns="0" bIns="0" rtlCol="0" anchor="t">
            <a:spAutoFit/>
          </a:bodyPr>
          <a:lstStyle/>
          <a:p>
            <a:pPr algn="l">
              <a:lnSpc>
                <a:spcPts val="1518"/>
              </a:lnSpc>
            </a:pPr>
            <a:r>
              <a:rPr lang="en-US" sz="1084">
                <a:solidFill>
                  <a:srgbClr val="221F20"/>
                </a:solidFill>
                <a:latin typeface="Source Sans Pro"/>
                <a:ea typeface="Source Sans Pro"/>
                <a:cs typeface="Source Sans Pro"/>
                <a:sym typeface="Source Sans Pro"/>
              </a:rPr>
              <a:t>Me</a:t>
            </a:r>
          </a:p>
        </p:txBody>
      </p:sp>
      <p:sp>
        <p:nvSpPr>
          <p:cNvPr id="81" name="TextBox 81"/>
          <p:cNvSpPr txBox="1"/>
          <p:nvPr/>
        </p:nvSpPr>
        <p:spPr>
          <a:xfrm>
            <a:off x="125997" y="9926831"/>
            <a:ext cx="4163749" cy="657015"/>
          </a:xfrm>
          <a:prstGeom prst="rect">
            <a:avLst/>
          </a:prstGeom>
        </p:spPr>
        <p:txBody>
          <a:bodyPr lIns="0" tIns="0" rIns="0" bIns="0" rtlCol="0" anchor="t">
            <a:spAutoFit/>
          </a:bodyPr>
          <a:lstStyle/>
          <a:p>
            <a:pPr algn="l">
              <a:lnSpc>
                <a:spcPts val="900"/>
              </a:lnSpc>
            </a:pPr>
            <a:r>
              <a:rPr lang="en-US" sz="699" spc="4">
                <a:solidFill>
                  <a:srgbClr val="000000"/>
                </a:solidFill>
                <a:latin typeface="Source Sans Pro"/>
                <a:ea typeface="Source Sans Pro"/>
                <a:cs typeface="Source Sans Pro"/>
                <a:sym typeface="Source Sans Pro"/>
              </a:rPr>
              <a:t>We gratefully acknowledge that funding for the development of this resource was provided by the University of Edinburgh Development Fund as a project under the Principal’s Teaching Award Scheme (PTAS).</a:t>
            </a:r>
          </a:p>
          <a:p>
            <a:pPr algn="l">
              <a:lnSpc>
                <a:spcPts val="1259"/>
              </a:lnSpc>
            </a:pPr>
            <a:r>
              <a:rPr lang="en-US" sz="699" spc="4">
                <a:solidFill>
                  <a:srgbClr val="000000"/>
                </a:solidFill>
                <a:latin typeface="Source Sans Pro"/>
                <a:ea typeface="Source Sans Pro"/>
                <a:cs typeface="Source Sans Pro"/>
                <a:sym typeface="Source Sans Pro"/>
              </a:rPr>
              <a:t>This resource is shared under a Creative Commons Attribution 4.0 (CC BY) licence. </a:t>
            </a:r>
          </a:p>
          <a:p>
            <a:pPr algn="l">
              <a:lnSpc>
                <a:spcPts val="540"/>
              </a:lnSpc>
            </a:pPr>
            <a:r>
              <a:rPr lang="en-US" sz="699" spc="4">
                <a:solidFill>
                  <a:srgbClr val="000000"/>
                </a:solidFill>
                <a:latin typeface="Source Sans Pro"/>
                <a:ea typeface="Source Sans Pro"/>
                <a:cs typeface="Source Sans Pro"/>
                <a:sym typeface="Source Sans Pro"/>
              </a:rPr>
              <a:t>Please acknowledge the University of Edinburgh if you reuse.</a:t>
            </a:r>
          </a:p>
          <a:p>
            <a:pPr algn="l">
              <a:lnSpc>
                <a:spcPts val="1749"/>
              </a:lnSpc>
            </a:pPr>
            <a:r>
              <a:rPr lang="en-US" sz="699" spc="6">
                <a:solidFill>
                  <a:srgbClr val="000000"/>
                </a:solidFill>
                <a:latin typeface="Source Sans Pro"/>
                <a:ea typeface="Source Sans Pro"/>
                <a:cs typeface="Source Sans Pro"/>
                <a:sym typeface="Source Sans Pro"/>
              </a:rPr>
              <a:t>Version 1 – July 2025</a:t>
            </a:r>
          </a:p>
        </p:txBody>
      </p:sp>
      <p:sp>
        <p:nvSpPr>
          <p:cNvPr id="82" name="TextBox 82"/>
          <p:cNvSpPr txBox="1"/>
          <p:nvPr/>
        </p:nvSpPr>
        <p:spPr>
          <a:xfrm>
            <a:off x="4356002" y="9923812"/>
            <a:ext cx="3111113" cy="506349"/>
          </a:xfrm>
          <a:prstGeom prst="rect">
            <a:avLst/>
          </a:prstGeom>
        </p:spPr>
        <p:txBody>
          <a:bodyPr lIns="0" tIns="0" rIns="0" bIns="0" rtlCol="0" anchor="t">
            <a:spAutoFit/>
          </a:bodyPr>
          <a:lstStyle/>
          <a:p>
            <a:pPr algn="l">
              <a:lnSpc>
                <a:spcPts val="1300"/>
              </a:lnSpc>
            </a:pPr>
            <a:r>
              <a:rPr lang="en-US" sz="1080">
                <a:solidFill>
                  <a:srgbClr val="000000"/>
                </a:solidFill>
                <a:latin typeface="Source Sans Pro"/>
                <a:ea typeface="Source Sans Pro"/>
                <a:cs typeface="Source Sans Pro"/>
                <a:sym typeface="Source Sans Pro"/>
              </a:rPr>
              <a:t>If you require this document in an alternative format, such as large print or a coloured background, please contact: fiona.philippi@ed.ac.uk</a:t>
            </a:r>
          </a:p>
        </p:txBody>
      </p:sp>
      <p:sp>
        <p:nvSpPr>
          <p:cNvPr id="83" name="TextBox 54">
            <a:extLst>
              <a:ext uri="{FF2B5EF4-FFF2-40B4-BE49-F238E27FC236}">
                <a16:creationId xmlns:a16="http://schemas.microsoft.com/office/drawing/2014/main" id="{CB86EAA2-EB1C-2A03-F2B5-7752F32716A1}"/>
              </a:ext>
            </a:extLst>
          </p:cNvPr>
          <p:cNvSpPr txBox="1"/>
          <p:nvPr/>
        </p:nvSpPr>
        <p:spPr>
          <a:xfrm>
            <a:off x="257134" y="4486364"/>
            <a:ext cx="1793335" cy="1923604"/>
          </a:xfrm>
          <a:prstGeom prst="rect">
            <a:avLst/>
          </a:prstGeom>
        </p:spPr>
        <p:txBody>
          <a:bodyPr wrap="square" lIns="0" tIns="0" rIns="0" bIns="0" rtlCol="0" anchor="t">
            <a:spAutoFit/>
          </a:bodyPr>
          <a:lstStyle/>
          <a:p>
            <a:pPr algn="l">
              <a:spcBef>
                <a:spcPts val="600"/>
              </a:spcBef>
              <a:spcAft>
                <a:spcPts val="600"/>
              </a:spcAft>
            </a:pPr>
            <a:endParaRPr lang="en-US" sz="1000" b="1" dirty="0">
              <a:solidFill>
                <a:srgbClr val="004D6D"/>
              </a:solidFill>
              <a:latin typeface="Source Sans Pro Bold"/>
              <a:ea typeface="Source Sans Pro Bold"/>
              <a:cs typeface="Source Sans Pro Bold"/>
              <a:sym typeface="Source Sans Pro Bold"/>
            </a:endParaRPr>
          </a:p>
          <a:p>
            <a:pPr>
              <a:spcBef>
                <a:spcPts val="600"/>
              </a:spcBef>
              <a:spcAft>
                <a:spcPts val="600"/>
              </a:spcAft>
            </a:pPr>
            <a:r>
              <a:rPr lang="en-US" sz="1000" b="1" spc="2" dirty="0">
                <a:solidFill>
                  <a:srgbClr val="004D6D"/>
                </a:solidFill>
                <a:latin typeface="Source Sans Pro Bold"/>
                <a:ea typeface="Source Sans Pro Bold"/>
                <a:cs typeface="Source Sans Pro Bold"/>
                <a:sym typeface="Source Sans Pro Bold"/>
              </a:rPr>
              <a:t>2.   </a:t>
            </a:r>
            <a:r>
              <a:rPr lang="en-US" sz="1000" spc="2" dirty="0">
                <a:solidFill>
                  <a:srgbClr val="000000"/>
                </a:solidFill>
                <a:latin typeface="Source Sans Pro"/>
                <a:ea typeface="Source Sans Pro"/>
                <a:cs typeface="Source Sans Pro"/>
                <a:sym typeface="Source Sans Pro"/>
              </a:rPr>
              <a:t>Which of the skills and </a:t>
            </a:r>
            <a:r>
              <a:rPr lang="en-US" sz="1000" spc="4" dirty="0">
                <a:solidFill>
                  <a:srgbClr val="000000"/>
                </a:solidFill>
                <a:latin typeface="Source Sans Pro"/>
                <a:ea typeface="Source Sans Pro"/>
                <a:cs typeface="Source Sans Pro"/>
                <a:sym typeface="Source Sans Pro"/>
              </a:rPr>
              <a:t>experiences in your to-do list are </a:t>
            </a:r>
            <a:r>
              <a:rPr lang="en-US" sz="1000" spc="1" dirty="0">
                <a:solidFill>
                  <a:srgbClr val="000000"/>
                </a:solidFill>
                <a:latin typeface="Source Sans Pro"/>
                <a:ea typeface="Source Sans Pro"/>
                <a:cs typeface="Source Sans Pro"/>
                <a:sym typeface="Source Sans Pro"/>
              </a:rPr>
              <a:t>your most immediate priorities?</a:t>
            </a:r>
          </a:p>
          <a:p>
            <a:pPr algn="just">
              <a:spcBef>
                <a:spcPts val="600"/>
              </a:spcBef>
              <a:spcAft>
                <a:spcPts val="600"/>
              </a:spcAft>
            </a:pPr>
            <a:r>
              <a:rPr lang="en-US" sz="1000" b="1" spc="4" dirty="0">
                <a:solidFill>
                  <a:srgbClr val="004D6D"/>
                </a:solidFill>
                <a:latin typeface="Source Sans Pro Bold"/>
                <a:ea typeface="Source Sans Pro Bold"/>
                <a:cs typeface="Source Sans Pro Bold"/>
                <a:sym typeface="Source Sans Pro Bold"/>
              </a:rPr>
              <a:t>3.  </a:t>
            </a:r>
            <a:r>
              <a:rPr lang="en-US" sz="1000" spc="4" dirty="0">
                <a:solidFill>
                  <a:srgbClr val="000000"/>
                </a:solidFill>
                <a:latin typeface="Source Sans Pro"/>
                <a:ea typeface="Source Sans Pro"/>
                <a:cs typeface="Source Sans Pro"/>
                <a:sym typeface="Source Sans Pro"/>
              </a:rPr>
              <a:t>What development activities </a:t>
            </a:r>
            <a:r>
              <a:rPr lang="en-US" sz="1000" spc="1" dirty="0">
                <a:solidFill>
                  <a:srgbClr val="000000"/>
                </a:solidFill>
                <a:latin typeface="Source Sans Pro"/>
                <a:ea typeface="Source Sans Pro"/>
                <a:cs typeface="Source Sans Pro"/>
                <a:sym typeface="Source Sans Pro"/>
              </a:rPr>
              <a:t>could help you acquire these </a:t>
            </a:r>
            <a:r>
              <a:rPr lang="en-US" sz="1000" spc="2" dirty="0">
                <a:solidFill>
                  <a:srgbClr val="000000"/>
                </a:solidFill>
                <a:latin typeface="Source Sans Pro"/>
                <a:ea typeface="Source Sans Pro"/>
                <a:cs typeface="Source Sans Pro"/>
                <a:sym typeface="Source Sans Pro"/>
              </a:rPr>
              <a:t>skills and experiences and when?</a:t>
            </a:r>
          </a:p>
          <a:p>
            <a:endParaRPr lang="en-US" sz="1000" spc="1" dirty="0">
              <a:solidFill>
                <a:srgbClr val="000000"/>
              </a:solidFill>
              <a:latin typeface="Source Sans Pro"/>
              <a:ea typeface="Source Sans Pro"/>
              <a:cs typeface="Source Sans Pro"/>
              <a:sym typeface="Source Sans Pro"/>
            </a:endParaRPr>
          </a:p>
          <a:p>
            <a:endParaRPr lang="en-US" sz="1000" spc="1" dirty="0">
              <a:solidFill>
                <a:srgbClr val="000000"/>
              </a:solidFill>
              <a:latin typeface="Source Sans Pro"/>
              <a:ea typeface="Source Sans Pro"/>
              <a:cs typeface="Source Sans Pro"/>
              <a:sym typeface="Source Sans Pro"/>
            </a:endParaRPr>
          </a:p>
          <a:p>
            <a:pPr algn="l"/>
            <a:endParaRPr lang="en-US" sz="1000" spc="1" dirty="0">
              <a:solidFill>
                <a:srgbClr val="000000"/>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754</Words>
  <Application>Microsoft Office PowerPoint</Application>
  <PresentationFormat>Custom</PresentationFormat>
  <Paragraphs>197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Source Sans Pro Bold</vt:lpstr>
      <vt:lpstr>Source Sans Pro</vt: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DNA_Form.pdf</dc:title>
  <dc:creator>Fiona Philippi</dc:creator>
  <cp:lastModifiedBy>Fiona Philippi</cp:lastModifiedBy>
  <cp:revision>3</cp:revision>
  <dcterms:created xsi:type="dcterms:W3CDTF">2006-08-16T00:00:00Z</dcterms:created>
  <dcterms:modified xsi:type="dcterms:W3CDTF">2025-09-18T08:20:47Z</dcterms:modified>
  <dc:identifier>DAGwDyHfEPg</dc:identifier>
</cp:coreProperties>
</file>